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13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10/6/2015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10/6/2015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10/6/2015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10/6/2015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10/6/2015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10/6/2015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10/6/2015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10/6/2015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10/6/2015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10/6/2015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10/6/2015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10/6/2015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b="1" dirty="0" smtClean="0">
                <a:latin typeface="Times New Roman" pitchFamily="18" charset="0"/>
                <a:cs typeface="Times New Roman" pitchFamily="18" charset="0"/>
              </a:rPr>
              <a:t>Η ΡΥΠΑΝΣΗ ΑΠΟ ΤΗΝ ΕΓΚΑΤΑΣΤΑΣΗ ΣΜΑ </a:t>
            </a:r>
            <a:br>
              <a:rPr lang="el-GR" b="1" dirty="0" smtClean="0">
                <a:latin typeface="Times New Roman" pitchFamily="18" charset="0"/>
                <a:cs typeface="Times New Roman" pitchFamily="18" charset="0"/>
              </a:rPr>
            </a:br>
            <a:r>
              <a:rPr lang="el-GR" b="1" dirty="0" smtClean="0">
                <a:latin typeface="Times New Roman" pitchFamily="18" charset="0"/>
                <a:cs typeface="Times New Roman" pitchFamily="18" charset="0"/>
              </a:rPr>
              <a:t>ΣΤΗΝ ΘΕΣΗ ΚΕΤΑΝΗ ΤΗΣ ΠΕΡΙΟΧΗΣ ΜΑΣ</a:t>
            </a:r>
            <a:endParaRPr lang="el-GR" dirty="0">
              <a:latin typeface="Times New Roman" pitchFamily="18" charset="0"/>
              <a:cs typeface="Times New Roman" pitchFamily="18" charset="0"/>
            </a:endParaRPr>
          </a:p>
        </p:txBody>
      </p:sp>
      <p:sp>
        <p:nvSpPr>
          <p:cNvPr id="3" name="2 - Υπότιτλος"/>
          <p:cNvSpPr>
            <a:spLocks noGrp="1"/>
          </p:cNvSpPr>
          <p:nvPr>
            <p:ph type="subTitle" idx="1"/>
          </p:nvPr>
        </p:nvSpPr>
        <p:spPr/>
        <p:txBody>
          <a:bodyPr/>
          <a:lstStyle/>
          <a:p>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357166"/>
            <a:ext cx="8329642" cy="5768997"/>
          </a:xfrm>
        </p:spPr>
        <p:txBody>
          <a:bodyPr/>
          <a:lstStyle/>
          <a:p>
            <a:pPr>
              <a:buNone/>
            </a:pPr>
            <a:r>
              <a:rPr lang="en-US" dirty="0" smtClean="0"/>
              <a:t>	</a:t>
            </a:r>
            <a:r>
              <a:rPr lang="el-GR" sz="3000" dirty="0" smtClean="0">
                <a:latin typeface="Times New Roman" pitchFamily="18" charset="0"/>
                <a:cs typeface="Times New Roman" pitchFamily="18" charset="0"/>
              </a:rPr>
              <a:t>Είναι </a:t>
            </a:r>
            <a:r>
              <a:rPr lang="el-GR" sz="3000" dirty="0" smtClean="0">
                <a:latin typeface="Times New Roman" pitchFamily="18" charset="0"/>
                <a:cs typeface="Times New Roman" pitchFamily="18" charset="0"/>
              </a:rPr>
              <a:t>ξεκάθαρο από τα προηγούμενα ότι οι παραγόμενοι από τον ΣΜΑ ρύποι θα μεταφερθούν στην τροφική αλυσίδα ζώων και ανθρώπων της περί τον ΣΜΑ στενής και ευρύτερης περιοχής. Να σημειωθεί ότι τα προαναφερόμενα ρέματα καταλήγουν στον ποταμό </a:t>
            </a:r>
            <a:r>
              <a:rPr lang="el-GR" sz="3000" b="1" dirty="0" smtClean="0">
                <a:solidFill>
                  <a:srgbClr val="FF0000"/>
                </a:solidFill>
                <a:latin typeface="Times New Roman" pitchFamily="18" charset="0"/>
                <a:cs typeface="Times New Roman" pitchFamily="18" charset="0"/>
              </a:rPr>
              <a:t>ΛΑΔΩΝΑ</a:t>
            </a:r>
            <a:r>
              <a:rPr lang="el-GR" sz="3000" dirty="0" smtClean="0">
                <a:solidFill>
                  <a:srgbClr val="FF0000"/>
                </a:solidFill>
                <a:latin typeface="Times New Roman" pitchFamily="18" charset="0"/>
                <a:cs typeface="Times New Roman" pitchFamily="18" charset="0"/>
              </a:rPr>
              <a:t> </a:t>
            </a:r>
            <a:r>
              <a:rPr lang="el-GR" sz="3000" b="1" dirty="0" smtClean="0">
                <a:solidFill>
                  <a:srgbClr val="FF0000"/>
                </a:solidFill>
                <a:latin typeface="Times New Roman" pitchFamily="18" charset="0"/>
                <a:cs typeface="Times New Roman" pitchFamily="18" charset="0"/>
              </a:rPr>
              <a:t>και ότι ο ΣΜΑ ευρίσκεται «σχεδόν» πάνω στο</a:t>
            </a:r>
            <a:r>
              <a:rPr lang="el-GR" sz="3000" dirty="0" smtClean="0">
                <a:solidFill>
                  <a:srgbClr val="FF0000"/>
                </a:solidFill>
                <a:latin typeface="Times New Roman" pitchFamily="18" charset="0"/>
                <a:cs typeface="Times New Roman" pitchFamily="18" charset="0"/>
              </a:rPr>
              <a:t> </a:t>
            </a:r>
            <a:r>
              <a:rPr lang="el-GR" sz="3000" b="1" dirty="0" smtClean="0">
                <a:solidFill>
                  <a:srgbClr val="FF0000"/>
                </a:solidFill>
                <a:latin typeface="Times New Roman" pitchFamily="18" charset="0"/>
                <a:cs typeface="Times New Roman" pitchFamily="18" charset="0"/>
              </a:rPr>
              <a:t>ρέμα της ΚΕΤΑΝΗΣ</a:t>
            </a:r>
            <a:r>
              <a:rPr lang="el-GR" sz="3000" dirty="0" smtClean="0">
                <a:solidFill>
                  <a:srgbClr val="FF0000"/>
                </a:solidFill>
                <a:latin typeface="Times New Roman" pitchFamily="18" charset="0"/>
                <a:cs typeface="Times New Roman" pitchFamily="18" charset="0"/>
              </a:rPr>
              <a:t> </a:t>
            </a:r>
            <a:r>
              <a:rPr lang="el-GR" sz="3000" dirty="0" smtClean="0">
                <a:latin typeface="Times New Roman" pitchFamily="18" charset="0"/>
                <a:cs typeface="Times New Roman" pitchFamily="18" charset="0"/>
              </a:rPr>
              <a:t>(δες Σχέδιο 1).</a:t>
            </a:r>
          </a:p>
          <a:p>
            <a:pPr>
              <a:buNone/>
            </a:pP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85720" y="357166"/>
            <a:ext cx="8401080" cy="5768997"/>
          </a:xfrm>
        </p:spPr>
        <p:txBody>
          <a:bodyPr/>
          <a:lstStyle/>
          <a:p>
            <a:pPr>
              <a:buNone/>
            </a:pPr>
            <a:r>
              <a:rPr lang="en-US" dirty="0" smtClean="0"/>
              <a:t>		</a:t>
            </a:r>
            <a:r>
              <a:rPr lang="el-GR" sz="3000" dirty="0" smtClean="0">
                <a:latin typeface="Times New Roman" pitchFamily="18" charset="0"/>
                <a:cs typeface="Times New Roman" pitchFamily="18" charset="0"/>
              </a:rPr>
              <a:t>Να </a:t>
            </a:r>
            <a:r>
              <a:rPr lang="el-GR" sz="3000" dirty="0" smtClean="0">
                <a:latin typeface="Times New Roman" pitchFamily="18" charset="0"/>
                <a:cs typeface="Times New Roman" pitchFamily="18" charset="0"/>
              </a:rPr>
              <a:t>σημειωθεί ότι το ρέμα </a:t>
            </a:r>
            <a:r>
              <a:rPr lang="el-GR" sz="3000" b="1" dirty="0" smtClean="0">
                <a:solidFill>
                  <a:srgbClr val="FF0000"/>
                </a:solidFill>
                <a:latin typeface="Times New Roman" pitchFamily="18" charset="0"/>
                <a:cs typeface="Times New Roman" pitchFamily="18" charset="0"/>
              </a:rPr>
              <a:t>ΚΕΤΑΝΗ</a:t>
            </a:r>
            <a:r>
              <a:rPr lang="el-GR" sz="3000" dirty="0" smtClean="0">
                <a:solidFill>
                  <a:srgbClr val="FF0000"/>
                </a:solidFill>
                <a:latin typeface="Times New Roman" pitchFamily="18" charset="0"/>
                <a:cs typeface="Times New Roman" pitchFamily="18" charset="0"/>
              </a:rPr>
              <a:t> </a:t>
            </a:r>
            <a:r>
              <a:rPr lang="el-GR" sz="3000" dirty="0" smtClean="0">
                <a:latin typeface="Times New Roman" pitchFamily="18" charset="0"/>
                <a:cs typeface="Times New Roman" pitchFamily="18" charset="0"/>
              </a:rPr>
              <a:t>μέσω άλλων ρεμάτων καταλήγει στον ποταμό Λάδωνα, </a:t>
            </a:r>
            <a:r>
              <a:rPr lang="el-GR" sz="3000" dirty="0" smtClean="0">
                <a:latin typeface="Times New Roman" pitchFamily="18" charset="0"/>
                <a:cs typeface="Times New Roman" pitchFamily="18" charset="0"/>
              </a:rPr>
              <a:t>σχέδιο-1</a:t>
            </a:r>
            <a:endParaRPr lang="en-US" sz="3000" dirty="0" smtClean="0">
              <a:latin typeface="Times New Roman" pitchFamily="18" charset="0"/>
              <a:cs typeface="Times New Roman" pitchFamily="18" charset="0"/>
            </a:endParaRPr>
          </a:p>
          <a:p>
            <a:pPr>
              <a:buNone/>
            </a:pPr>
            <a:endParaRPr lang="el-GR" sz="3000" dirty="0" smtClean="0">
              <a:latin typeface="Times New Roman" pitchFamily="18" charset="0"/>
              <a:cs typeface="Times New Roman" pitchFamily="18" charset="0"/>
            </a:endParaRPr>
          </a:p>
          <a:p>
            <a:pPr>
              <a:buNone/>
            </a:pPr>
            <a:r>
              <a:rPr lang="en-US" sz="3000" dirty="0" smtClean="0">
                <a:latin typeface="Times New Roman" pitchFamily="18" charset="0"/>
                <a:cs typeface="Times New Roman" pitchFamily="18" charset="0"/>
              </a:rPr>
              <a:t>		</a:t>
            </a:r>
            <a:r>
              <a:rPr lang="el-GR" sz="3000" dirty="0" smtClean="0">
                <a:latin typeface="Times New Roman" pitchFamily="18" charset="0"/>
                <a:cs typeface="Times New Roman" pitchFamily="18" charset="0"/>
              </a:rPr>
              <a:t>Ο </a:t>
            </a:r>
            <a:r>
              <a:rPr lang="el-GR" sz="3000" dirty="0" smtClean="0">
                <a:latin typeface="Times New Roman" pitchFamily="18" charset="0"/>
                <a:cs typeface="Times New Roman" pitchFamily="18" charset="0"/>
              </a:rPr>
              <a:t>Σταθμός Μεταφόρτωσης Απορριμμάτων (Σ.Μ.Α.) θα δημιουργήσει τις παρακάτω μορφές ρύπανσης: </a:t>
            </a:r>
          </a:p>
          <a:p>
            <a:pPr>
              <a:buNone/>
            </a:pP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85720" y="285728"/>
            <a:ext cx="8401080" cy="5840435"/>
          </a:xfrm>
        </p:spPr>
        <p:txBody>
          <a:bodyPr/>
          <a:lstStyle/>
          <a:p>
            <a:pPr marL="514350" lvl="0" indent="-514350">
              <a:buFont typeface="+mj-lt"/>
              <a:buAutoNum type="arabicPeriod"/>
            </a:pPr>
            <a:r>
              <a:rPr lang="el-GR" b="1" dirty="0" smtClean="0"/>
              <a:t>Αισθητική Ρύπανση:</a:t>
            </a:r>
            <a:r>
              <a:rPr lang="el-GR" dirty="0" smtClean="0"/>
              <a:t> Η ρύπανση αυτή θα προέλθει από τα οικοδομικά έργα τις μηχανολογικές κατασκευές και την κίνηση των απορριμματοφόρων οχημάτων (ράμπες, χοάνες, </a:t>
            </a:r>
            <a:r>
              <a:rPr lang="en-US" dirty="0" smtClean="0"/>
              <a:t>containers</a:t>
            </a:r>
            <a:r>
              <a:rPr lang="el-GR" dirty="0" smtClean="0"/>
              <a:t>, απορριμματοφόρα, εκσκαφή, τοιχοποιία στήριξης).</a:t>
            </a:r>
          </a:p>
          <a:p>
            <a:pPr marL="514350" lvl="0" indent="-514350">
              <a:buFont typeface="+mj-lt"/>
              <a:buAutoNum type="arabicPeriod"/>
            </a:pPr>
            <a:r>
              <a:rPr lang="el-GR" b="1" dirty="0" smtClean="0"/>
              <a:t>Ηχητική Ρύπανση:</a:t>
            </a:r>
            <a:r>
              <a:rPr lang="el-GR" dirty="0" smtClean="0"/>
              <a:t> Η ρύπανση αυτή θα προέλθει από την κίνηση αυτοκινήτων, το άδειασμα των απορριμματοφόρων, τις συμπιέσεις, ….).</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14282" y="214290"/>
            <a:ext cx="8472518" cy="5911873"/>
          </a:xfrm>
        </p:spPr>
        <p:txBody>
          <a:bodyPr>
            <a:normAutofit/>
          </a:bodyPr>
          <a:lstStyle/>
          <a:p>
            <a:pPr lvl="0">
              <a:buNone/>
            </a:pPr>
            <a:r>
              <a:rPr lang="en-US" b="1" dirty="0" smtClean="0"/>
              <a:t>3.  </a:t>
            </a:r>
            <a:r>
              <a:rPr lang="el-GR" sz="3000" b="1" dirty="0" smtClean="0">
                <a:latin typeface="Times New Roman" pitchFamily="18" charset="0"/>
                <a:cs typeface="Times New Roman" pitchFamily="18" charset="0"/>
              </a:rPr>
              <a:t>Χημική Ρύπανση: </a:t>
            </a:r>
            <a:r>
              <a:rPr lang="el-GR" sz="3000" dirty="0" smtClean="0">
                <a:latin typeface="Times New Roman" pitchFamily="18" charset="0"/>
                <a:cs typeface="Times New Roman" pitchFamily="18" charset="0"/>
              </a:rPr>
              <a:t>Η ρύπανση αυτή θα προέλθει: </a:t>
            </a:r>
          </a:p>
          <a:p>
            <a:pPr>
              <a:buNone/>
            </a:pPr>
            <a:r>
              <a:rPr lang="en-US" sz="3000" b="1" dirty="0" smtClean="0">
                <a:latin typeface="Times New Roman" pitchFamily="18" charset="0"/>
                <a:cs typeface="Times New Roman" pitchFamily="18" charset="0"/>
              </a:rPr>
              <a:t>	</a:t>
            </a:r>
            <a:r>
              <a:rPr lang="el-GR" sz="3000" b="1" dirty="0" smtClean="0">
                <a:latin typeface="Times New Roman" pitchFamily="18" charset="0"/>
                <a:cs typeface="Times New Roman" pitchFamily="18" charset="0"/>
              </a:rPr>
              <a:t>α</a:t>
            </a:r>
            <a:r>
              <a:rPr lang="el-GR" sz="3000" b="1" dirty="0" smtClean="0">
                <a:latin typeface="Times New Roman" pitchFamily="18" charset="0"/>
                <a:cs typeface="Times New Roman" pitchFamily="18" charset="0"/>
              </a:rPr>
              <a:t>) Από τους αέριους ρύπους</a:t>
            </a:r>
            <a:r>
              <a:rPr lang="el-GR" sz="3000" dirty="0" smtClean="0">
                <a:latin typeface="Times New Roman" pitchFamily="18" charset="0"/>
                <a:cs typeface="Times New Roman" pitchFamily="18" charset="0"/>
              </a:rPr>
              <a:t> που εκλύονται από τα απορρίμματα. Οι ρύποι αυτοί εκλύονται τόσο από τα απορρίμματα που αδειάζουν τα απορριμματοφόρα (πόσο χρόνο έχουν παραμείνει στους ανά τόπο κάδους;) όσο και από την συμπίεση των απορριμμάτων στα </a:t>
            </a:r>
            <a:r>
              <a:rPr lang="en-US" sz="3000" dirty="0" smtClean="0">
                <a:latin typeface="Times New Roman" pitchFamily="18" charset="0"/>
                <a:cs typeface="Times New Roman" pitchFamily="18" charset="0"/>
              </a:rPr>
              <a:t>containers</a:t>
            </a:r>
            <a:r>
              <a:rPr lang="el-GR" sz="3000" dirty="0" smtClean="0">
                <a:latin typeface="Times New Roman" pitchFamily="18" charset="0"/>
                <a:cs typeface="Times New Roman" pitchFamily="18" charset="0"/>
              </a:rPr>
              <a:t>, τα οποία δεν είναι αεροστεγή. Οι ρύποι αυτοί μεταφέρονται, απορροφώνται από τα φυτά και αναπνέονται από τους ζωικούς οργανισμούς. Η περιοχή είναι εύφορη και καλύπτεται από ελαιώνες.</a:t>
            </a:r>
          </a:p>
          <a:p>
            <a:pPr>
              <a:buNone/>
            </a:pP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357166"/>
            <a:ext cx="8329642" cy="5768997"/>
          </a:xfrm>
        </p:spPr>
        <p:txBody>
          <a:bodyPr/>
          <a:lstStyle/>
          <a:p>
            <a:pPr>
              <a:buNone/>
            </a:pPr>
            <a:r>
              <a:rPr lang="en-US" b="1" dirty="0" smtClean="0"/>
              <a:t>	</a:t>
            </a:r>
            <a:r>
              <a:rPr lang="el-GR" sz="3000" b="1" dirty="0" smtClean="0">
                <a:latin typeface="Times New Roman" pitchFamily="18" charset="0"/>
                <a:cs typeface="Times New Roman" pitchFamily="18" charset="0"/>
              </a:rPr>
              <a:t>β</a:t>
            </a:r>
            <a:r>
              <a:rPr lang="el-GR" sz="3000" b="1" dirty="0" smtClean="0">
                <a:latin typeface="Times New Roman" pitchFamily="18" charset="0"/>
                <a:cs typeface="Times New Roman" pitchFamily="18" charset="0"/>
              </a:rPr>
              <a:t>) Από τις σκόνες</a:t>
            </a:r>
            <a:r>
              <a:rPr lang="el-GR" sz="3000" dirty="0" smtClean="0">
                <a:latin typeface="Times New Roman" pitchFamily="18" charset="0"/>
                <a:cs typeface="Times New Roman" pitchFamily="18" charset="0"/>
              </a:rPr>
              <a:t>. Πρόκειται για ρύπους που θα παράγονται από την εκφόρτωση των απορριμμάτων στις χοάνες του ΣΜΑ. Οι παραγόμενες σκόνες θα μεταφέρονται, θα επικάθονται στην χλωρίδα της περιοχής και θα αναπνέονται από τους ζωικούς οργανισμούς</a:t>
            </a:r>
            <a:r>
              <a:rPr lang="el-GR" sz="3000" dirty="0" smtClean="0">
                <a:solidFill>
                  <a:srgbClr val="FF0000"/>
                </a:solidFill>
                <a:latin typeface="Times New Roman" pitchFamily="18" charset="0"/>
                <a:cs typeface="Times New Roman" pitchFamily="18" charset="0"/>
              </a:rPr>
              <a:t>. </a:t>
            </a:r>
            <a:r>
              <a:rPr lang="el-GR" sz="3000" b="1" dirty="0" smtClean="0">
                <a:solidFill>
                  <a:srgbClr val="FF0000"/>
                </a:solidFill>
                <a:latin typeface="Times New Roman" pitchFamily="18" charset="0"/>
                <a:cs typeface="Times New Roman" pitchFamily="18" charset="0"/>
              </a:rPr>
              <a:t>Η </a:t>
            </a:r>
            <a:r>
              <a:rPr lang="el-GR" sz="3000" b="1" dirty="0" err="1" smtClean="0">
                <a:solidFill>
                  <a:srgbClr val="FF0000"/>
                </a:solidFill>
                <a:latin typeface="Times New Roman" pitchFamily="18" charset="0"/>
                <a:cs typeface="Times New Roman" pitchFamily="18" charset="0"/>
              </a:rPr>
              <a:t>Κέτανη</a:t>
            </a:r>
            <a:r>
              <a:rPr lang="el-GR" sz="3000" b="1" dirty="0" smtClean="0">
                <a:solidFill>
                  <a:srgbClr val="FF0000"/>
                </a:solidFill>
                <a:latin typeface="Times New Roman" pitchFamily="18" charset="0"/>
                <a:cs typeface="Times New Roman" pitchFamily="18" charset="0"/>
              </a:rPr>
              <a:t> και η κοντινή περιοχή αποτελούν τόπους ελαιώνων των χωριών Δόξα- </a:t>
            </a:r>
            <a:r>
              <a:rPr lang="el-GR" sz="3000" b="1" dirty="0" err="1" smtClean="0">
                <a:solidFill>
                  <a:srgbClr val="FF0000"/>
                </a:solidFill>
                <a:latin typeface="Times New Roman" pitchFamily="18" charset="0"/>
                <a:cs typeface="Times New Roman" pitchFamily="18" charset="0"/>
              </a:rPr>
              <a:t>Καλλιάνη</a:t>
            </a:r>
            <a:r>
              <a:rPr lang="el-GR" sz="3000" b="1" dirty="0" smtClean="0">
                <a:solidFill>
                  <a:srgbClr val="FF0000"/>
                </a:solidFill>
                <a:latin typeface="Times New Roman" pitchFamily="18" charset="0"/>
                <a:cs typeface="Times New Roman" pitchFamily="18" charset="0"/>
              </a:rPr>
              <a:t>- </a:t>
            </a:r>
            <a:r>
              <a:rPr lang="el-GR" sz="3000" b="1" dirty="0" err="1" smtClean="0">
                <a:solidFill>
                  <a:srgbClr val="FF0000"/>
                </a:solidFill>
                <a:latin typeface="Times New Roman" pitchFamily="18" charset="0"/>
                <a:cs typeface="Times New Roman" pitchFamily="18" charset="0"/>
              </a:rPr>
              <a:t>Τουμπίτσι</a:t>
            </a:r>
            <a:r>
              <a:rPr lang="el-GR" sz="3000" b="1" dirty="0" smtClean="0">
                <a:solidFill>
                  <a:srgbClr val="FF0000"/>
                </a:solidFill>
                <a:latin typeface="Times New Roman" pitchFamily="18" charset="0"/>
                <a:cs typeface="Times New Roman" pitchFamily="18" charset="0"/>
              </a:rPr>
              <a:t>.</a:t>
            </a:r>
            <a:endParaRPr lang="el-GR" sz="3000" dirty="0" smtClean="0">
              <a:solidFill>
                <a:srgbClr val="FF0000"/>
              </a:solidFill>
              <a:latin typeface="Times New Roman" pitchFamily="18" charset="0"/>
              <a:cs typeface="Times New Roman" pitchFamily="18" charset="0"/>
            </a:endParaRPr>
          </a:p>
          <a:p>
            <a:pPr>
              <a:buNone/>
            </a:pP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285728"/>
            <a:ext cx="8329642" cy="5840435"/>
          </a:xfrm>
        </p:spPr>
        <p:txBody>
          <a:bodyPr/>
          <a:lstStyle/>
          <a:p>
            <a:pPr>
              <a:buNone/>
            </a:pPr>
            <a:r>
              <a:rPr lang="el-GR" b="1" dirty="0" smtClean="0"/>
              <a:t>γ) Από τους υγρούς ρύπους</a:t>
            </a:r>
            <a:r>
              <a:rPr lang="el-GR" dirty="0" smtClean="0"/>
              <a:t>.</a:t>
            </a:r>
            <a:r>
              <a:rPr lang="el-GR" b="1" dirty="0" smtClean="0"/>
              <a:t> </a:t>
            </a:r>
            <a:r>
              <a:rPr lang="el-GR" dirty="0" smtClean="0"/>
              <a:t>Οι υγροί ρύποι παράγονται:</a:t>
            </a:r>
          </a:p>
          <a:p>
            <a:pPr marL="514350" lvl="0" indent="-514350">
              <a:buFont typeface="+mj-lt"/>
              <a:buAutoNum type="arabicPeriod"/>
            </a:pPr>
            <a:r>
              <a:rPr lang="el-GR" dirty="0" smtClean="0"/>
              <a:t>Από τον μηχανολογικό εξοπλισμό (πχ. διαρροές λαδιών και καυσίμων στα απορριμματοφόρα οχήματα)</a:t>
            </a:r>
          </a:p>
          <a:p>
            <a:pPr marL="514350" lvl="0" indent="-514350">
              <a:buFont typeface="+mj-lt"/>
              <a:buAutoNum type="arabicPeriod"/>
            </a:pPr>
            <a:r>
              <a:rPr lang="el-GR" dirty="0" smtClean="0"/>
              <a:t>Διαρροές λαδιών από το σύστημα συμπίεσης των </a:t>
            </a:r>
            <a:r>
              <a:rPr lang="en-US" dirty="0" smtClean="0"/>
              <a:t>containers</a:t>
            </a:r>
            <a:r>
              <a:rPr lang="el-GR" dirty="0" smtClean="0"/>
              <a:t>.</a:t>
            </a:r>
          </a:p>
          <a:p>
            <a:pPr marL="514350" lvl="0" indent="-514350">
              <a:buFont typeface="+mj-lt"/>
              <a:buAutoNum type="arabicPeriod"/>
            </a:pPr>
            <a:r>
              <a:rPr lang="el-GR" dirty="0" smtClean="0"/>
              <a:t>Πλύσιμο των χοανών. </a:t>
            </a:r>
          </a:p>
          <a:p>
            <a:pPr marL="514350" lvl="0" indent="-514350">
              <a:buFont typeface="+mj-lt"/>
              <a:buAutoNum type="arabicPeriod"/>
            </a:pPr>
            <a:r>
              <a:rPr lang="el-GR" dirty="0" smtClean="0"/>
              <a:t>Πλύσιμο των χώρων του ΣΜΑ (πχ. ράμπες εκφόρτωσης και φόρτωσης</a:t>
            </a:r>
            <a:r>
              <a:rPr lang="el-GR" dirty="0" smtClean="0"/>
              <a:t>).</a:t>
            </a:r>
            <a:endParaRPr lang="en-US" dirty="0" smtClean="0"/>
          </a:p>
          <a:p>
            <a:pPr marL="514350" lvl="0" indent="-514350">
              <a:buFont typeface="+mj-lt"/>
              <a:buAutoNum type="arabicPeriod"/>
            </a:pPr>
            <a:endParaRPr lang="en-US" dirty="0" smtClean="0"/>
          </a:p>
          <a:p>
            <a:pPr marL="514350" lvl="0" indent="-514350">
              <a:buFont typeface="+mj-lt"/>
              <a:buAutoNum type="arabicPeriod"/>
            </a:pPr>
            <a:endParaRPr lang="en-US" dirty="0" smtClean="0"/>
          </a:p>
          <a:p>
            <a:pPr marL="514350" lvl="0" indent="-514350">
              <a:buFont typeface="+mj-lt"/>
              <a:buAutoNum type="arabicPeriod"/>
            </a:pPr>
            <a:endParaRPr lang="en-US" dirty="0" smtClean="0"/>
          </a:p>
          <a:p>
            <a:pPr marL="514350" lvl="0" indent="-514350">
              <a:buFont typeface="+mj-lt"/>
              <a:buAutoNum type="arabicPeriod"/>
            </a:pPr>
            <a:endParaRPr lang="en-US" dirty="0" smtClean="0"/>
          </a:p>
          <a:p>
            <a:pPr marL="514350" lvl="0" indent="-514350">
              <a:buFont typeface="+mj-lt"/>
              <a:buAutoNum type="arabicPeriod"/>
            </a:pPr>
            <a:endParaRPr lang="en-US" dirty="0" smtClean="0"/>
          </a:p>
          <a:p>
            <a:pPr marL="514350" lvl="0" indent="-514350">
              <a:buFont typeface="+mj-lt"/>
              <a:buAutoNum type="arabicPeriod"/>
            </a:pPr>
            <a:endParaRPr lang="el-GR" dirty="0" smtClean="0"/>
          </a:p>
          <a:p>
            <a:pPr marL="514350" indent="-514350">
              <a:buFont typeface="+mj-lt"/>
              <a:buAutoNum type="arabicPeriod"/>
            </a:pP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85720" y="214290"/>
            <a:ext cx="8401080" cy="5911873"/>
          </a:xfrm>
        </p:spPr>
        <p:txBody>
          <a:bodyPr>
            <a:normAutofit/>
          </a:bodyPr>
          <a:lstStyle/>
          <a:p>
            <a:pPr lvl="0">
              <a:buNone/>
            </a:pPr>
            <a:r>
              <a:rPr lang="en-US" dirty="0" smtClean="0"/>
              <a:t>5. </a:t>
            </a:r>
            <a:r>
              <a:rPr lang="el-GR" sz="3000" dirty="0" smtClean="0">
                <a:latin typeface="Times New Roman" pitchFamily="18" charset="0"/>
                <a:cs typeface="Times New Roman" pitchFamily="18" charset="0"/>
              </a:rPr>
              <a:t>Από τη διαφυγή απορριμμάτων στις χοάνες και την ρίψη αυτών στο δάπεδο όπου από εκεί μπορούν να παρασυρθούν από τις βροχοπτώσεις.</a:t>
            </a:r>
          </a:p>
          <a:p>
            <a:pPr lvl="0">
              <a:buNone/>
            </a:pPr>
            <a:r>
              <a:rPr lang="en-US" sz="3000" dirty="0" smtClean="0">
                <a:latin typeface="Times New Roman" pitchFamily="18" charset="0"/>
                <a:cs typeface="Times New Roman" pitchFamily="18" charset="0"/>
              </a:rPr>
              <a:t>6. </a:t>
            </a:r>
            <a:r>
              <a:rPr lang="el-GR" sz="3000" dirty="0" smtClean="0">
                <a:latin typeface="Times New Roman" pitchFamily="18" charset="0"/>
                <a:cs typeface="Times New Roman" pitchFamily="18" charset="0"/>
              </a:rPr>
              <a:t>Από ατυχήματα που μπορούν να συμβούν στο μηχανολογικό εξοπλισμό στα απορριμματοφόρα οχήματα και στα </a:t>
            </a:r>
            <a:r>
              <a:rPr lang="en-US" sz="3000" dirty="0" smtClean="0">
                <a:latin typeface="Times New Roman" pitchFamily="18" charset="0"/>
                <a:cs typeface="Times New Roman" pitchFamily="18" charset="0"/>
              </a:rPr>
              <a:t>containers</a:t>
            </a:r>
            <a:r>
              <a:rPr lang="el-GR" sz="3000" dirty="0" smtClean="0">
                <a:latin typeface="Times New Roman" pitchFamily="18" charset="0"/>
                <a:cs typeface="Times New Roman" pitchFamily="18" charset="0"/>
              </a:rPr>
              <a:t>. </a:t>
            </a:r>
          </a:p>
          <a:p>
            <a:pPr lvl="0">
              <a:buNone/>
            </a:pPr>
            <a:r>
              <a:rPr lang="en-US" sz="3000" dirty="0" smtClean="0">
                <a:latin typeface="Times New Roman" pitchFamily="18" charset="0"/>
                <a:cs typeface="Times New Roman" pitchFamily="18" charset="0"/>
              </a:rPr>
              <a:t>7. </a:t>
            </a:r>
            <a:r>
              <a:rPr lang="el-GR" sz="3000" dirty="0" smtClean="0">
                <a:latin typeface="Times New Roman" pitchFamily="18" charset="0"/>
                <a:cs typeface="Times New Roman" pitchFamily="18" charset="0"/>
              </a:rPr>
              <a:t>Από την συμπίεση των απορριμμάτων. Κανένας δεν εγγυάται ότι στους κάδους των απορριμματοφόρων δεν θα υπάρχουν υλικά τα οποία θα δημιουργήσουν υγρά παράγωγα</a:t>
            </a:r>
            <a:r>
              <a:rPr lang="el-GR" dirty="0" smtClean="0"/>
              <a:t>.</a:t>
            </a:r>
          </a:p>
          <a:p>
            <a:pPr>
              <a:buNone/>
            </a:pPr>
            <a:endParaRPr lang="el-GR"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357166"/>
            <a:ext cx="8329642" cy="5768997"/>
          </a:xfrm>
        </p:spPr>
        <p:txBody>
          <a:bodyPr/>
          <a:lstStyle/>
          <a:p>
            <a:pPr lvl="0">
              <a:buNone/>
            </a:pPr>
            <a:r>
              <a:rPr lang="en-US" dirty="0" smtClean="0"/>
              <a:t>8</a:t>
            </a:r>
            <a:r>
              <a:rPr lang="en-US" sz="3000" dirty="0" smtClean="0">
                <a:latin typeface="Times New Roman" pitchFamily="18" charset="0"/>
                <a:cs typeface="Times New Roman" pitchFamily="18" charset="0"/>
              </a:rPr>
              <a:t>. </a:t>
            </a:r>
            <a:r>
              <a:rPr lang="el-GR" sz="3000" dirty="0" smtClean="0">
                <a:latin typeface="Times New Roman" pitchFamily="18" charset="0"/>
                <a:cs typeface="Times New Roman" pitchFamily="18" charset="0"/>
              </a:rPr>
              <a:t>Ιδιαίτερη κατηγορία υγρών ρύπων είναι τα ιατρικά απόβλητα. Κανένας δεν εγγυάται ότι δεν θα υπάρχουν αυτά στους κάδους που συλλέγουν «σκουπίδια» τα απορριμματοφόρα.</a:t>
            </a:r>
          </a:p>
          <a:p>
            <a:pPr>
              <a:buNone/>
            </a:pPr>
            <a:endParaRPr lang="en-US" sz="30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	</a:t>
            </a:r>
            <a:r>
              <a:rPr lang="el-GR" sz="2800" dirty="0" smtClean="0">
                <a:latin typeface="Times New Roman" pitchFamily="18" charset="0"/>
                <a:cs typeface="Times New Roman" pitchFamily="18" charset="0"/>
              </a:rPr>
              <a:t>Η </a:t>
            </a:r>
            <a:r>
              <a:rPr lang="el-GR" sz="2800" dirty="0" smtClean="0">
                <a:latin typeface="Times New Roman" pitchFamily="18" charset="0"/>
                <a:cs typeface="Times New Roman" pitchFamily="18" charset="0"/>
              </a:rPr>
              <a:t>μεταφορά των ρύπων θα γίνεται μέσω των υδάτων, του εδάφους και του αέρος. Την μεταφορά αυτών θα ενισχύουν τα πουλιά, τα έντομα και τα τρωκτικά. </a:t>
            </a:r>
          </a:p>
          <a:p>
            <a:pPr>
              <a:buNone/>
            </a:pPr>
            <a:endParaRPr lang="el-GR" sz="3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14282" y="214290"/>
            <a:ext cx="8472518" cy="5911873"/>
          </a:xfrm>
        </p:spPr>
        <p:txBody>
          <a:bodyPr/>
          <a:lstStyle/>
          <a:p>
            <a:pPr>
              <a:buNone/>
            </a:pPr>
            <a:r>
              <a:rPr lang="en-US" dirty="0" smtClean="0"/>
              <a:t>	</a:t>
            </a:r>
            <a:r>
              <a:rPr lang="el-GR" sz="3000" dirty="0" smtClean="0">
                <a:latin typeface="Times New Roman" pitchFamily="18" charset="0"/>
                <a:cs typeface="Times New Roman" pitchFamily="18" charset="0"/>
              </a:rPr>
              <a:t>Όλοι </a:t>
            </a:r>
            <a:r>
              <a:rPr lang="el-GR" sz="3000" dirty="0" smtClean="0">
                <a:latin typeface="Times New Roman" pitchFamily="18" charset="0"/>
                <a:cs typeface="Times New Roman" pitchFamily="18" charset="0"/>
              </a:rPr>
              <a:t>οι προαναφερόμενοι ρύποι θα μεταφερθούν μέσω του αέρος στο φυτικό και ζωικό κεφάλαιο της περιοχής μας (άγρια και ήμερη πανίδα και χλωρίδα). Θα περάσει επίσης μέσω των βροχών και του υδροφόρου ορίζοντα στις πηγές και στα νερά των ρεμάτων, ΚΕΤΑΝΗ, ΣΟΥΦΡΑ, ΚΟΚΛΑ, ΣΠΗΛΙΕΣ, ΘΡΑΣΥΜΙ. </a:t>
            </a:r>
            <a:r>
              <a:rPr lang="el-GR" sz="3000" b="1" dirty="0" smtClean="0">
                <a:latin typeface="Times New Roman" pitchFamily="18" charset="0"/>
                <a:cs typeface="Times New Roman" pitchFamily="18" charset="0"/>
              </a:rPr>
              <a:t>Από τις πηγές των αναφερόμενων ρεμάτων υδρεύεται το χωριό ΤΟΥΜΠΙΤΣΙ και αρδεύεται όλη η περιοχή του «ΚΑΜΠΟΥ»</a:t>
            </a:r>
            <a:r>
              <a:rPr lang="el-GR" sz="3000" dirty="0" smtClean="0">
                <a:latin typeface="Times New Roman" pitchFamily="18" charset="0"/>
                <a:cs typeface="Times New Roman" pitchFamily="18" charset="0"/>
              </a:rPr>
              <a:t>.</a:t>
            </a:r>
          </a:p>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225</Words>
  <PresentationFormat>Προβολή στην οθόνη (4:3)</PresentationFormat>
  <Paragraphs>28</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Θέμα του Office</vt:lpstr>
      <vt:lpstr>Η ΡΥΠΑΝΣΗ ΑΠΟ ΤΗΝ ΕΓΚΑΤΑΣΤΑΣΗ ΣΜΑ  ΣΤΗΝ ΘΕΣΗ ΚΕΤΑΝΗ ΤΗΣ ΠΕΡΙΟΧΗΣ ΜΑΣ</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ΡΥΠΑΝΣΗ ΑΠΟ ΤΗΝ ΕΓΚΑΤΑΣΤΑΣΗ ΣΜΑ  ΣΤΗΝ ΘΕΣΗ ΚΕΤΑΝΗ ΤΗΣ ΠΕΡΙΟΧΗΣ ΜΑΣ</dc:title>
  <cp:lastModifiedBy>any</cp:lastModifiedBy>
  <cp:revision>11</cp:revision>
  <dcterms:modified xsi:type="dcterms:W3CDTF">2015-06-10T16:26:52Z</dcterms:modified>
</cp:coreProperties>
</file>