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7" r:id="rId3"/>
    <p:sldId id="268" r:id="rId4"/>
    <p:sldId id="257" r:id="rId5"/>
    <p:sldId id="258" r:id="rId6"/>
    <p:sldId id="260" r:id="rId7"/>
    <p:sldId id="261" r:id="rId8"/>
    <p:sldId id="263" r:id="rId9"/>
    <p:sldId id="264" r:id="rId10"/>
    <p:sldId id="266" r:id="rId11"/>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autoAdjust="0"/>
    <p:restoredTop sz="94605" autoAdjust="0"/>
  </p:normalViewPr>
  <p:slideViewPr>
    <p:cSldViewPr>
      <p:cViewPr varScale="1">
        <p:scale>
          <a:sx n="64" d="100"/>
          <a:sy n="64" d="100"/>
        </p:scale>
        <p:origin x="-134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252BF9EE-27D5-4E1F-B0AB-B7B7728D310E}" type="datetimeFigureOut">
              <a:rPr lang="el-GR" smtClean="0"/>
              <a:pPr/>
              <a:t>14/11/2016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4D1CBADC-78EC-4E52-8798-76A93FC0AB89}"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52BF9EE-27D5-4E1F-B0AB-B7B7728D310E}" type="datetimeFigureOut">
              <a:rPr lang="el-GR" smtClean="0"/>
              <a:pPr/>
              <a:t>14/11/2016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4D1CBADC-78EC-4E52-8798-76A93FC0AB89}"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52BF9EE-27D5-4E1F-B0AB-B7B7728D310E}" type="datetimeFigureOut">
              <a:rPr lang="el-GR" smtClean="0"/>
              <a:pPr/>
              <a:t>14/11/2016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4D1CBADC-78EC-4E52-8798-76A93FC0AB89}"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52BF9EE-27D5-4E1F-B0AB-B7B7728D310E}" type="datetimeFigureOut">
              <a:rPr lang="el-GR" smtClean="0"/>
              <a:pPr/>
              <a:t>14/11/2016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4D1CBADC-78EC-4E52-8798-76A93FC0AB89}"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252BF9EE-27D5-4E1F-B0AB-B7B7728D310E}" type="datetimeFigureOut">
              <a:rPr lang="el-GR" smtClean="0"/>
              <a:pPr/>
              <a:t>14/11/2016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4D1CBADC-78EC-4E52-8798-76A93FC0AB89}"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252BF9EE-27D5-4E1F-B0AB-B7B7728D310E}" type="datetimeFigureOut">
              <a:rPr lang="el-GR" smtClean="0"/>
              <a:pPr/>
              <a:t>14/11/2016</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4D1CBADC-78EC-4E52-8798-76A93FC0AB89}"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252BF9EE-27D5-4E1F-B0AB-B7B7728D310E}" type="datetimeFigureOut">
              <a:rPr lang="el-GR" smtClean="0"/>
              <a:pPr/>
              <a:t>14/11/2016</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4D1CBADC-78EC-4E52-8798-76A93FC0AB89}"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252BF9EE-27D5-4E1F-B0AB-B7B7728D310E}" type="datetimeFigureOut">
              <a:rPr lang="el-GR" smtClean="0"/>
              <a:pPr/>
              <a:t>14/11/2016</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4D1CBADC-78EC-4E52-8798-76A93FC0AB89}"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252BF9EE-27D5-4E1F-B0AB-B7B7728D310E}" type="datetimeFigureOut">
              <a:rPr lang="el-GR" smtClean="0"/>
              <a:pPr/>
              <a:t>14/11/2016</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4D1CBADC-78EC-4E52-8798-76A93FC0AB89}"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252BF9EE-27D5-4E1F-B0AB-B7B7728D310E}" type="datetimeFigureOut">
              <a:rPr lang="el-GR" smtClean="0"/>
              <a:pPr/>
              <a:t>14/11/2016</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4D1CBADC-78EC-4E52-8798-76A93FC0AB89}"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252BF9EE-27D5-4E1F-B0AB-B7B7728D310E}" type="datetimeFigureOut">
              <a:rPr lang="el-GR" smtClean="0"/>
              <a:pPr/>
              <a:t>14/11/2016</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4D1CBADC-78EC-4E52-8798-76A93FC0AB89}"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2BF9EE-27D5-4E1F-B0AB-B7B7728D310E}" type="datetimeFigureOut">
              <a:rPr lang="el-GR" smtClean="0"/>
              <a:pPr/>
              <a:t>14/11/2016</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1CBADC-78EC-4E52-8798-76A93FC0AB89}"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ntsitsos@tsitsos.gr" TargetMode="External"/><Relationship Id="rId2" Type="http://schemas.openxmlformats.org/officeDocument/2006/relationships/hyperlink" Target="mailto:ntsit@tee.gr" TargetMode="External"/><Relationship Id="rId1" Type="http://schemas.openxmlformats.org/officeDocument/2006/relationships/slideLayout" Target="../slideLayouts/slideLayout1.xml"/><Relationship Id="rId6" Type="http://schemas.openxmlformats.org/officeDocument/2006/relationships/hyperlink" Target="mailto:ynmtedepni@culture.gr" TargetMode="External"/><Relationship Id="rId5" Type="http://schemas.openxmlformats.org/officeDocument/2006/relationships/hyperlink" Target="http://www.ntsit.gr/" TargetMode="External"/><Relationship Id="rId4" Type="http://schemas.openxmlformats.org/officeDocument/2006/relationships/hyperlink" Target="http://www.nikostsitsos.gr/"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Υπότιτλος"/>
          <p:cNvSpPr>
            <a:spLocks noGrp="1"/>
          </p:cNvSpPr>
          <p:nvPr>
            <p:ph type="subTitle" idx="1"/>
          </p:nvPr>
        </p:nvSpPr>
        <p:spPr>
          <a:xfrm>
            <a:off x="0" y="214290"/>
            <a:ext cx="9144000" cy="2143140"/>
          </a:xfrm>
        </p:spPr>
        <p:txBody>
          <a:bodyPr>
            <a:normAutofit fontScale="25000" lnSpcReduction="20000"/>
          </a:bodyPr>
          <a:lstStyle/>
          <a:p>
            <a:pPr algn="l"/>
            <a:r>
              <a:rPr lang="el-GR" sz="11200" b="1" dirty="0" smtClean="0">
                <a:solidFill>
                  <a:schemeClr val="tx1"/>
                </a:solidFill>
              </a:rPr>
              <a:t>ΝΙΚΟΛΑΟΣ  Γ.  ΤΣΙΤΣΟΣ </a:t>
            </a:r>
            <a:r>
              <a:rPr lang="el-GR" sz="6400" b="1" dirty="0" smtClean="0">
                <a:solidFill>
                  <a:schemeClr val="tx1"/>
                </a:solidFill>
              </a:rPr>
              <a:t>		            </a:t>
            </a:r>
            <a:r>
              <a:rPr lang="en-US" sz="6400" b="1" dirty="0" smtClean="0">
                <a:solidFill>
                  <a:schemeClr val="tx1"/>
                </a:solidFill>
              </a:rPr>
              <a:t>		 </a:t>
            </a:r>
            <a:r>
              <a:rPr lang="el-GR" sz="6400" b="1" dirty="0" smtClean="0">
                <a:solidFill>
                  <a:schemeClr val="tx1"/>
                </a:solidFill>
              </a:rPr>
              <a:t>  </a:t>
            </a:r>
            <a:r>
              <a:rPr lang="en-US" sz="6400" b="1" dirty="0" smtClean="0">
                <a:solidFill>
                  <a:schemeClr val="tx1"/>
                </a:solidFill>
              </a:rPr>
              <a:t>                   </a:t>
            </a:r>
            <a:r>
              <a:rPr lang="el-GR" sz="6400" b="1" dirty="0" smtClean="0">
                <a:solidFill>
                  <a:schemeClr val="tx1"/>
                </a:solidFill>
              </a:rPr>
              <a:t> </a:t>
            </a:r>
            <a:r>
              <a:rPr lang="el-GR" sz="6400" dirty="0" smtClean="0">
                <a:solidFill>
                  <a:schemeClr val="tx1"/>
                </a:solidFill>
              </a:rPr>
              <a:t>Δόξα, 20/09/2016</a:t>
            </a:r>
            <a:br>
              <a:rPr lang="el-GR" sz="6400" dirty="0" smtClean="0">
                <a:solidFill>
                  <a:schemeClr val="tx1"/>
                </a:solidFill>
              </a:rPr>
            </a:br>
            <a:r>
              <a:rPr lang="el-GR" sz="7200" dirty="0" smtClean="0">
                <a:solidFill>
                  <a:schemeClr val="tx1"/>
                </a:solidFill>
              </a:rPr>
              <a:t>ΝΑΥΠΗΓΟΣ   ΜΗΧΑΝΟΛΟΓΟΣ  Ε.Μ.Π </a:t>
            </a:r>
            <a:br>
              <a:rPr lang="el-GR" sz="7200" dirty="0" smtClean="0">
                <a:solidFill>
                  <a:schemeClr val="tx1"/>
                </a:solidFill>
              </a:rPr>
            </a:br>
            <a:r>
              <a:rPr lang="el-GR" sz="7200" dirty="0" smtClean="0">
                <a:solidFill>
                  <a:schemeClr val="tx1"/>
                </a:solidFill>
              </a:rPr>
              <a:t>ΚΑΘΗΓΗΤΗΣ  </a:t>
            </a:r>
            <a:r>
              <a:rPr lang="en-US" sz="7200" dirty="0" smtClean="0">
                <a:solidFill>
                  <a:schemeClr val="tx1"/>
                </a:solidFill>
              </a:rPr>
              <a:t> </a:t>
            </a:r>
            <a:r>
              <a:rPr lang="el-GR" sz="7200" dirty="0" smtClean="0">
                <a:solidFill>
                  <a:schemeClr val="tx1"/>
                </a:solidFill>
              </a:rPr>
              <a:t> ΑΕΝ  </a:t>
            </a:r>
            <a:r>
              <a:rPr lang="en-US" sz="7200" dirty="0" smtClean="0">
                <a:solidFill>
                  <a:schemeClr val="tx1"/>
                </a:solidFill>
              </a:rPr>
              <a:t> </a:t>
            </a:r>
            <a:r>
              <a:rPr lang="el-GR" sz="7200" dirty="0" smtClean="0">
                <a:solidFill>
                  <a:schemeClr val="tx1"/>
                </a:solidFill>
              </a:rPr>
              <a:t>  ΑΣΠΡΟΠΥΡΓΟΥ</a:t>
            </a:r>
            <a:br>
              <a:rPr lang="el-GR" sz="7200" dirty="0" smtClean="0">
                <a:solidFill>
                  <a:schemeClr val="tx1"/>
                </a:solidFill>
              </a:rPr>
            </a:br>
            <a:r>
              <a:rPr lang="el-GR" sz="7200" dirty="0" smtClean="0">
                <a:solidFill>
                  <a:schemeClr val="tx1"/>
                </a:solidFill>
              </a:rPr>
              <a:t>ΑΡΙΣΤΕΙΔΟΥ 22 -Τ.Κ.</a:t>
            </a:r>
            <a:r>
              <a:rPr lang="en-US" sz="7200" dirty="0" smtClean="0">
                <a:solidFill>
                  <a:schemeClr val="tx1"/>
                </a:solidFill>
              </a:rPr>
              <a:t> </a:t>
            </a:r>
            <a:r>
              <a:rPr lang="el-GR" sz="7200" dirty="0" smtClean="0">
                <a:solidFill>
                  <a:schemeClr val="tx1"/>
                </a:solidFill>
              </a:rPr>
              <a:t>19200-ΕΛΕΥΣΙΝΑ</a:t>
            </a:r>
            <a:br>
              <a:rPr lang="el-GR" sz="7200" dirty="0" smtClean="0">
                <a:solidFill>
                  <a:schemeClr val="tx1"/>
                </a:solidFill>
              </a:rPr>
            </a:br>
            <a:r>
              <a:rPr lang="el-GR" sz="7200" dirty="0" smtClean="0">
                <a:solidFill>
                  <a:schemeClr val="tx1"/>
                </a:solidFill>
              </a:rPr>
              <a:t>ΤΗΛ.: 6974813302</a:t>
            </a:r>
            <a:r>
              <a:rPr lang="en-US" sz="7200" dirty="0" smtClean="0">
                <a:solidFill>
                  <a:schemeClr val="tx1"/>
                </a:solidFill>
              </a:rPr>
              <a:t> - FAX</a:t>
            </a:r>
            <a:r>
              <a:rPr lang="el-GR" sz="7200" dirty="0" smtClean="0">
                <a:solidFill>
                  <a:schemeClr val="tx1"/>
                </a:solidFill>
              </a:rPr>
              <a:t>:2105549289</a:t>
            </a:r>
            <a:br>
              <a:rPr lang="el-GR" sz="7200" dirty="0" smtClean="0">
                <a:solidFill>
                  <a:schemeClr val="tx1"/>
                </a:solidFill>
              </a:rPr>
            </a:br>
            <a:r>
              <a:rPr lang="it-IT" sz="6000" dirty="0" smtClean="0">
                <a:solidFill>
                  <a:schemeClr val="tx1"/>
                </a:solidFill>
              </a:rPr>
              <a:t>E</a:t>
            </a:r>
            <a:r>
              <a:rPr lang="el-GR" sz="6000" dirty="0" smtClean="0">
                <a:solidFill>
                  <a:schemeClr val="tx1"/>
                </a:solidFill>
              </a:rPr>
              <a:t>-</a:t>
            </a:r>
            <a:r>
              <a:rPr lang="it-IT" sz="6000" dirty="0" smtClean="0">
                <a:solidFill>
                  <a:schemeClr val="tx1"/>
                </a:solidFill>
              </a:rPr>
              <a:t>mail</a:t>
            </a:r>
            <a:r>
              <a:rPr lang="en-US" sz="6000" dirty="0" smtClean="0">
                <a:solidFill>
                  <a:schemeClr val="tx1"/>
                </a:solidFill>
              </a:rPr>
              <a:t>s</a:t>
            </a:r>
            <a:r>
              <a:rPr lang="el-GR" sz="6000" dirty="0" smtClean="0">
                <a:solidFill>
                  <a:schemeClr val="tx1"/>
                </a:solidFill>
              </a:rPr>
              <a:t>: </a:t>
            </a:r>
            <a:r>
              <a:rPr lang="en-US" sz="6000" u="sng" dirty="0" err="1" smtClean="0">
                <a:solidFill>
                  <a:schemeClr val="tx1"/>
                </a:solidFill>
                <a:hlinkClick r:id="rId2"/>
              </a:rPr>
              <a:t>ntsit</a:t>
            </a:r>
            <a:r>
              <a:rPr lang="el-GR" sz="6000" u="sng" dirty="0" smtClean="0">
                <a:solidFill>
                  <a:schemeClr val="tx1"/>
                </a:solidFill>
                <a:hlinkClick r:id="rId2"/>
              </a:rPr>
              <a:t>@</a:t>
            </a:r>
            <a:r>
              <a:rPr lang="en-US" sz="6000" u="sng" dirty="0" smtClean="0">
                <a:solidFill>
                  <a:schemeClr val="tx1"/>
                </a:solidFill>
                <a:hlinkClick r:id="rId2"/>
              </a:rPr>
              <a:t>tee</a:t>
            </a:r>
            <a:r>
              <a:rPr lang="el-GR" sz="6000" u="sng" dirty="0" smtClean="0">
                <a:solidFill>
                  <a:schemeClr val="tx1"/>
                </a:solidFill>
                <a:hlinkClick r:id="rId2"/>
              </a:rPr>
              <a:t>.</a:t>
            </a:r>
            <a:r>
              <a:rPr lang="en-US" sz="6000" u="sng" dirty="0" err="1" smtClean="0">
                <a:solidFill>
                  <a:schemeClr val="tx1"/>
                </a:solidFill>
                <a:hlinkClick r:id="rId2"/>
              </a:rPr>
              <a:t>gr</a:t>
            </a:r>
            <a:r>
              <a:rPr lang="el-GR" sz="6000" dirty="0" smtClean="0">
                <a:solidFill>
                  <a:schemeClr val="tx1"/>
                </a:solidFill>
              </a:rPr>
              <a:t>  ή </a:t>
            </a:r>
            <a:r>
              <a:rPr lang="en-US" sz="6000" dirty="0" smtClean="0">
                <a:solidFill>
                  <a:schemeClr val="tx1"/>
                </a:solidFill>
              </a:rPr>
              <a:t> </a:t>
            </a:r>
            <a:r>
              <a:rPr lang="en-US" sz="6000" dirty="0" smtClean="0">
                <a:solidFill>
                  <a:schemeClr val="tx1"/>
                </a:solidFill>
                <a:hlinkClick r:id="rId3"/>
              </a:rPr>
              <a:t>ntsitsos@tsitsos.gr</a:t>
            </a:r>
            <a:r>
              <a:rPr lang="en-US" sz="6000" dirty="0" smtClean="0">
                <a:solidFill>
                  <a:schemeClr val="tx1"/>
                </a:solidFill>
              </a:rPr>
              <a:t/>
            </a:r>
            <a:br>
              <a:rPr lang="en-US" sz="6000" dirty="0" smtClean="0">
                <a:solidFill>
                  <a:schemeClr val="tx1"/>
                </a:solidFill>
              </a:rPr>
            </a:br>
            <a:r>
              <a:rPr lang="en-US" sz="6000" dirty="0" smtClean="0">
                <a:solidFill>
                  <a:schemeClr val="tx1"/>
                </a:solidFill>
              </a:rPr>
              <a:t>Websites</a:t>
            </a:r>
            <a:r>
              <a:rPr lang="el-GR" sz="6000" dirty="0" smtClean="0">
                <a:solidFill>
                  <a:schemeClr val="tx1"/>
                </a:solidFill>
              </a:rPr>
              <a:t>:</a:t>
            </a:r>
            <a:r>
              <a:rPr lang="en-US" sz="6000" u="sng" dirty="0" smtClean="0">
                <a:solidFill>
                  <a:schemeClr val="tx1"/>
                </a:solidFill>
                <a:hlinkClick r:id="rId4"/>
              </a:rPr>
              <a:t>www</a:t>
            </a:r>
            <a:r>
              <a:rPr lang="el-GR" sz="6000" u="sng" dirty="0" smtClean="0">
                <a:solidFill>
                  <a:schemeClr val="tx1"/>
                </a:solidFill>
                <a:hlinkClick r:id="rId4"/>
              </a:rPr>
              <a:t>.</a:t>
            </a:r>
            <a:r>
              <a:rPr lang="en-US" sz="6000" u="sng" dirty="0" err="1" smtClean="0">
                <a:solidFill>
                  <a:schemeClr val="tx1"/>
                </a:solidFill>
                <a:hlinkClick r:id="rId4"/>
              </a:rPr>
              <a:t>nikostsitsos</a:t>
            </a:r>
            <a:r>
              <a:rPr lang="el-GR" sz="6000" u="sng" dirty="0" smtClean="0">
                <a:solidFill>
                  <a:schemeClr val="tx1"/>
                </a:solidFill>
                <a:hlinkClick r:id="rId4"/>
              </a:rPr>
              <a:t>.</a:t>
            </a:r>
            <a:r>
              <a:rPr lang="en-US" sz="6000" u="sng" dirty="0" err="1" smtClean="0">
                <a:solidFill>
                  <a:schemeClr val="tx1"/>
                </a:solidFill>
                <a:hlinkClick r:id="rId4"/>
              </a:rPr>
              <a:t>gr</a:t>
            </a:r>
            <a:r>
              <a:rPr lang="el-GR" sz="6000" dirty="0" smtClean="0">
                <a:solidFill>
                  <a:schemeClr val="tx1"/>
                </a:solidFill>
              </a:rPr>
              <a:t>ή </a:t>
            </a:r>
            <a:r>
              <a:rPr lang="en-US" sz="6000" u="sng" dirty="0" smtClean="0">
                <a:solidFill>
                  <a:schemeClr val="tx1"/>
                </a:solidFill>
                <a:hlinkClick r:id="rId5"/>
              </a:rPr>
              <a:t>www</a:t>
            </a:r>
            <a:r>
              <a:rPr lang="el-GR" sz="6000" u="sng" dirty="0" smtClean="0">
                <a:solidFill>
                  <a:schemeClr val="tx1"/>
                </a:solidFill>
                <a:hlinkClick r:id="rId5"/>
              </a:rPr>
              <a:t>.</a:t>
            </a:r>
            <a:r>
              <a:rPr lang="en-US" sz="6000" u="sng" dirty="0" err="1" smtClean="0">
                <a:solidFill>
                  <a:schemeClr val="tx1"/>
                </a:solidFill>
                <a:hlinkClick r:id="rId5"/>
              </a:rPr>
              <a:t>ntsit</a:t>
            </a:r>
            <a:r>
              <a:rPr lang="el-GR" sz="6000" u="sng" dirty="0" smtClean="0">
                <a:solidFill>
                  <a:schemeClr val="tx1"/>
                </a:solidFill>
                <a:hlinkClick r:id="rId5"/>
              </a:rPr>
              <a:t>.</a:t>
            </a:r>
            <a:r>
              <a:rPr lang="en-US" sz="6000" u="sng" dirty="0" err="1" smtClean="0">
                <a:solidFill>
                  <a:schemeClr val="tx1"/>
                </a:solidFill>
                <a:hlinkClick r:id="rId5"/>
              </a:rPr>
              <a:t>gr</a:t>
            </a:r>
            <a:r>
              <a:rPr lang="el-GR" sz="6400" dirty="0" smtClean="0">
                <a:solidFill>
                  <a:schemeClr val="tx1"/>
                </a:solidFill>
              </a:rPr>
              <a:t>	</a:t>
            </a:r>
            <a:br>
              <a:rPr lang="el-GR" sz="6400" dirty="0" smtClean="0">
                <a:solidFill>
                  <a:schemeClr val="tx1"/>
                </a:solidFill>
              </a:rPr>
            </a:br>
            <a:r>
              <a:rPr lang="el-GR" sz="6400" dirty="0" smtClean="0">
                <a:solidFill>
                  <a:schemeClr val="tx1"/>
                </a:solidFill>
              </a:rPr>
              <a:t>				</a:t>
            </a:r>
            <a:r>
              <a:rPr lang="el-GR" sz="6400" b="1" dirty="0" smtClean="0">
                <a:solidFill>
                  <a:schemeClr val="tx1"/>
                </a:solidFill>
              </a:rPr>
              <a:t> </a:t>
            </a:r>
            <a:br>
              <a:rPr lang="el-GR" sz="6400" b="1" dirty="0" smtClean="0">
                <a:solidFill>
                  <a:schemeClr val="tx1"/>
                </a:solidFill>
              </a:rPr>
            </a:br>
            <a:r>
              <a:rPr lang="el-GR" sz="6400" dirty="0" smtClean="0">
                <a:solidFill>
                  <a:schemeClr val="tx1"/>
                </a:solidFill>
              </a:rPr>
              <a:t>                                                                         </a:t>
            </a:r>
            <a:r>
              <a:rPr lang="en-US" sz="6400" dirty="0" smtClean="0">
                <a:solidFill>
                  <a:schemeClr val="tx1"/>
                </a:solidFill>
              </a:rPr>
              <a:t> 		           </a:t>
            </a:r>
            <a:r>
              <a:rPr lang="el-GR" sz="6400" dirty="0" smtClean="0">
                <a:solidFill>
                  <a:schemeClr val="tx1"/>
                </a:solidFill>
              </a:rPr>
              <a:t>ΑΡΙΘΜΟΣ ΠΡΩΤΟΚΟΛΛΟΥ: 3727</a:t>
            </a:r>
            <a:r>
              <a:rPr lang="en-US" sz="6400" dirty="0" smtClean="0">
                <a:solidFill>
                  <a:schemeClr val="tx1"/>
                </a:solidFill>
              </a:rPr>
              <a:t>  /  20/09/2016</a:t>
            </a:r>
            <a:endParaRPr lang="el-GR" sz="6400" dirty="0" smtClean="0">
              <a:solidFill>
                <a:schemeClr val="tx1"/>
              </a:solidFill>
            </a:endParaRPr>
          </a:p>
          <a:p>
            <a:endParaRPr lang="el-GR" dirty="0"/>
          </a:p>
        </p:txBody>
      </p:sp>
      <p:sp>
        <p:nvSpPr>
          <p:cNvPr id="6" name="2 - Υπότιτλος"/>
          <p:cNvSpPr txBox="1">
            <a:spLocks/>
          </p:cNvSpPr>
          <p:nvPr/>
        </p:nvSpPr>
        <p:spPr>
          <a:xfrm>
            <a:off x="0" y="2357430"/>
            <a:ext cx="9144000" cy="4500570"/>
          </a:xfrm>
          <a:prstGeom prst="rect">
            <a:avLst/>
          </a:prstGeom>
        </p:spPr>
        <p:txBody>
          <a:bodyPr vert="horz" lIns="91440" tIns="45720" rIns="91440" bIns="45720" rtlCol="0">
            <a:normAutofit/>
          </a:bodyPr>
          <a:lstStyle/>
          <a:p>
            <a:r>
              <a:rPr lang="el-GR" b="1" dirty="0" smtClean="0"/>
              <a:t>ΑΙΤΗΣΗ</a:t>
            </a:r>
            <a:endParaRPr lang="el-GR" dirty="0" smtClean="0"/>
          </a:p>
          <a:p>
            <a:r>
              <a:rPr lang="el-GR" b="1" dirty="0" smtClean="0"/>
              <a:t>ΠΡΟΣ:</a:t>
            </a:r>
            <a:r>
              <a:rPr lang="el-GR" dirty="0" smtClean="0"/>
              <a:t>  Υπουργείο Πολιτισμού. </a:t>
            </a:r>
          </a:p>
          <a:p>
            <a:r>
              <a:rPr lang="el-GR" dirty="0" smtClean="0"/>
              <a:t>Υπηρεσία Νεωτέρων Μνημείων και Τεχνικών έργων</a:t>
            </a:r>
          </a:p>
          <a:p>
            <a:r>
              <a:rPr lang="el-GR" dirty="0" smtClean="0"/>
              <a:t>Δυτικής Ελλάδας, Πελοποννήσου και Νοτίου Ιονίου. </a:t>
            </a:r>
          </a:p>
          <a:p>
            <a:r>
              <a:rPr lang="el-GR" dirty="0" err="1" smtClean="0"/>
              <a:t>Τηλ</a:t>
            </a:r>
            <a:r>
              <a:rPr lang="el-GR" dirty="0" smtClean="0"/>
              <a:t>: 2610 225186, 2610 225147</a:t>
            </a:r>
          </a:p>
          <a:p>
            <a:r>
              <a:rPr lang="en-US" dirty="0" smtClean="0"/>
              <a:t>Email</a:t>
            </a:r>
            <a:r>
              <a:rPr lang="el-GR" dirty="0" smtClean="0"/>
              <a:t>: </a:t>
            </a:r>
            <a:r>
              <a:rPr lang="en-US" u="sng" dirty="0" err="1" smtClean="0">
                <a:hlinkClick r:id="rId6"/>
              </a:rPr>
              <a:t>ynmtedepni</a:t>
            </a:r>
            <a:r>
              <a:rPr lang="el-GR" u="sng" dirty="0" smtClean="0">
                <a:hlinkClick r:id="rId6"/>
              </a:rPr>
              <a:t>@</a:t>
            </a:r>
            <a:r>
              <a:rPr lang="en-US" u="sng" dirty="0" smtClean="0">
                <a:hlinkClick r:id="rId6"/>
              </a:rPr>
              <a:t>culture</a:t>
            </a:r>
            <a:r>
              <a:rPr lang="el-GR" u="sng" dirty="0" smtClean="0">
                <a:hlinkClick r:id="rId6"/>
              </a:rPr>
              <a:t>.</a:t>
            </a:r>
            <a:r>
              <a:rPr lang="en-US" u="sng" dirty="0" err="1" smtClean="0">
                <a:hlinkClick r:id="rId6"/>
              </a:rPr>
              <a:t>gr</a:t>
            </a:r>
            <a:endParaRPr lang="el-GR" dirty="0" smtClean="0"/>
          </a:p>
          <a:p>
            <a:r>
              <a:rPr lang="el-GR" dirty="0" smtClean="0"/>
              <a:t> </a:t>
            </a:r>
          </a:p>
          <a:p>
            <a:r>
              <a:rPr lang="el-GR" b="1" dirty="0" smtClean="0"/>
              <a:t>ΘΕΜΑ: </a:t>
            </a:r>
            <a:r>
              <a:rPr lang="el-GR" dirty="0" smtClean="0"/>
              <a:t>Χαρακτηρισμός παλαιού πέτρινου γεφυριού ως </a:t>
            </a:r>
            <a:br>
              <a:rPr lang="el-GR" dirty="0" smtClean="0"/>
            </a:br>
            <a:r>
              <a:rPr lang="el-GR" dirty="0" smtClean="0"/>
              <a:t>              ΙΣΤΟΡΙΚΟΥ ΔΙΑΤΗΡΗΤΕΟΥ ΜΝΗΜΕΙΟΥ.</a:t>
            </a:r>
          </a:p>
          <a:p>
            <a:r>
              <a:rPr lang="el-GR" b="1" dirty="0" smtClean="0"/>
              <a:t> </a:t>
            </a:r>
            <a:endParaRPr lang="el-GR" dirty="0" smtClean="0"/>
          </a:p>
          <a:p>
            <a:r>
              <a:rPr lang="el-GR" b="1" dirty="0" smtClean="0"/>
              <a:t>ΟΝΟΜΑ:</a:t>
            </a:r>
            <a:r>
              <a:rPr lang="el-GR" dirty="0" smtClean="0"/>
              <a:t> Παλαιό πέτρινο γεφύρι στον ποταμό Λάδωνα</a:t>
            </a:r>
          </a:p>
          <a:p>
            <a:r>
              <a:rPr lang="el-GR" dirty="0" smtClean="0"/>
              <a:t> </a:t>
            </a:r>
          </a:p>
          <a:p>
            <a:r>
              <a:rPr lang="el-GR" b="1" dirty="0" smtClean="0"/>
              <a:t>ΘΕΣΗ:</a:t>
            </a:r>
            <a:r>
              <a:rPr lang="el-GR" dirty="0" smtClean="0"/>
              <a:t> Περιφέρεια Πελοποννήσου </a:t>
            </a:r>
          </a:p>
          <a:p>
            <a:r>
              <a:rPr lang="el-GR" dirty="0" smtClean="0"/>
              <a:t>            Δήμος Γορτυνίας</a:t>
            </a:r>
          </a:p>
          <a:p>
            <a:r>
              <a:rPr lang="el-GR" dirty="0" smtClean="0"/>
              <a:t>            Δημοτική Ενότητα Τροπαίων</a:t>
            </a:r>
          </a:p>
          <a:p>
            <a:r>
              <a:rPr lang="el-GR" dirty="0" smtClean="0"/>
              <a:t>            Χωριό: </a:t>
            </a:r>
            <a:r>
              <a:rPr lang="el-GR" dirty="0" err="1" smtClean="0"/>
              <a:t>Τουμπίτσι</a:t>
            </a:r>
            <a:endParaRPr lang="el-GR" dirty="0" smtClean="0"/>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ΕΞΩΦΥΛΛΟ ΒΙΒΛΙΟΥ ΔΟΞΙΩΤΕΣ ΑΡΚΑΔΕΣ.JPG"/>
          <p:cNvPicPr>
            <a:picLocks noGrp="1" noChangeAspect="1"/>
          </p:cNvPicPr>
          <p:nvPr>
            <p:ph idx="1"/>
          </p:nvPr>
        </p:nvPicPr>
        <p:blipFill>
          <a:blip r:embed="rId2" cstate="print"/>
          <a:stretch>
            <a:fillRect/>
          </a:stretch>
        </p:blipFill>
        <p:spPr>
          <a:xfrm>
            <a:off x="0" y="0"/>
            <a:ext cx="4643470" cy="6858000"/>
          </a:xfrm>
        </p:spPr>
      </p:pic>
      <p:pic>
        <p:nvPicPr>
          <p:cNvPr id="5" name="4 - Εικόνα" descr="Εξώφυλλο ΒΙΒΛΙΟΥ ΔΟΞΙΩΤΕΣ ΑΡΚΑΔΕΣ.JPG"/>
          <p:cNvPicPr>
            <a:picLocks noChangeAspect="1"/>
          </p:cNvPicPr>
          <p:nvPr/>
        </p:nvPicPr>
        <p:blipFill>
          <a:blip r:embed="rId3" cstate="print"/>
          <a:stretch>
            <a:fillRect/>
          </a:stretch>
        </p:blipFill>
        <p:spPr>
          <a:xfrm>
            <a:off x="4643438" y="0"/>
            <a:ext cx="4714876" cy="68580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Υπότιτλος"/>
          <p:cNvSpPr>
            <a:spLocks noGrp="1"/>
          </p:cNvSpPr>
          <p:nvPr>
            <p:ph type="subTitle" idx="1"/>
          </p:nvPr>
        </p:nvSpPr>
        <p:spPr>
          <a:xfrm>
            <a:off x="0" y="0"/>
            <a:ext cx="9144000" cy="6940446"/>
          </a:xfrm>
        </p:spPr>
        <p:txBody>
          <a:bodyPr>
            <a:normAutofit fontScale="77500" lnSpcReduction="20000"/>
          </a:bodyPr>
          <a:lstStyle/>
          <a:p>
            <a:pPr algn="l"/>
            <a:r>
              <a:rPr lang="en-US" sz="2300" b="1" dirty="0" smtClean="0">
                <a:solidFill>
                  <a:schemeClr val="tx1"/>
                </a:solidFill>
              </a:rPr>
              <a:t/>
            </a:r>
            <a:br>
              <a:rPr lang="en-US" sz="2300" b="1" dirty="0" smtClean="0">
                <a:solidFill>
                  <a:schemeClr val="tx1"/>
                </a:solidFill>
              </a:rPr>
            </a:br>
            <a:r>
              <a:rPr lang="el-GR" sz="2300" b="1" dirty="0" smtClean="0">
                <a:solidFill>
                  <a:schemeClr val="tx1"/>
                </a:solidFill>
              </a:rPr>
              <a:t>ΑΙΤΙΟΛΟΓΗΣΗ:   </a:t>
            </a:r>
            <a:endParaRPr lang="el-GR" sz="2300" dirty="0" smtClean="0">
              <a:solidFill>
                <a:schemeClr val="tx1"/>
              </a:solidFill>
            </a:endParaRPr>
          </a:p>
          <a:p>
            <a:pPr algn="l"/>
            <a:r>
              <a:rPr lang="el-GR" sz="2300" dirty="0" smtClean="0">
                <a:solidFill>
                  <a:schemeClr val="tx1"/>
                </a:solidFill>
              </a:rPr>
              <a:t>Το παλαιό πέτρινο γεφύρι στον ποταμό Λάδωνα στο χωριό «ΤΟΥΜΠΙΤΣΙ», του Δήμου Γορτυνίας, του νομού Αρκαδίας  χτίστηκε για την ασφαλή διέλευση των κατοίκων της περιοχής πάνω από το ποτάμι καθώς και για την ολοκλήρωση του οδικού δικτύου μεταξύ των πόλεων Τριπόλεως Αρκαδίας και Πύργου Ηλείας.</a:t>
            </a:r>
          </a:p>
          <a:p>
            <a:pPr algn="l"/>
            <a:r>
              <a:rPr lang="el-GR" sz="2300" dirty="0" smtClean="0">
                <a:solidFill>
                  <a:schemeClr val="tx1"/>
                </a:solidFill>
              </a:rPr>
              <a:t>Μαρτυρίες  των κατοίκων της περιοχής αναφέρουν ότι το γεφύρι αυτό εδόθη στην κυκλοφορία πριν το έτος 1900. Για το έτος αυτό υπάρχουν ομολογίες κατοίκων των χωριών </a:t>
            </a:r>
            <a:r>
              <a:rPr lang="el-GR" sz="2300" dirty="0" err="1" smtClean="0">
                <a:solidFill>
                  <a:schemeClr val="tx1"/>
                </a:solidFill>
              </a:rPr>
              <a:t>Τουμπίτσι</a:t>
            </a:r>
            <a:r>
              <a:rPr lang="el-GR" sz="2300" dirty="0" smtClean="0">
                <a:solidFill>
                  <a:schemeClr val="tx1"/>
                </a:solidFill>
              </a:rPr>
              <a:t>, Δόξα, Ράχες καθώς και άλλων από τα γύρω χωριά.</a:t>
            </a:r>
          </a:p>
          <a:p>
            <a:pPr algn="l"/>
            <a:r>
              <a:rPr lang="el-GR" sz="2300" dirty="0" smtClean="0">
                <a:solidFill>
                  <a:schemeClr val="tx1"/>
                </a:solidFill>
              </a:rPr>
              <a:t> </a:t>
            </a:r>
          </a:p>
          <a:p>
            <a:pPr algn="l"/>
            <a:r>
              <a:rPr lang="el-GR" sz="2300" dirty="0" smtClean="0">
                <a:solidFill>
                  <a:schemeClr val="tx1"/>
                </a:solidFill>
              </a:rPr>
              <a:t>Για το συγκεκριμένο γεφύρι σας γνωστοποιώ και τα παρακάτω:</a:t>
            </a:r>
            <a:r>
              <a:rPr lang="en-US" sz="2300" dirty="0" smtClean="0">
                <a:solidFill>
                  <a:schemeClr val="tx1"/>
                </a:solidFill>
              </a:rPr>
              <a:t/>
            </a:r>
            <a:br>
              <a:rPr lang="en-US" sz="2300" dirty="0" smtClean="0">
                <a:solidFill>
                  <a:schemeClr val="tx1"/>
                </a:solidFill>
              </a:rPr>
            </a:br>
            <a:endParaRPr lang="el-GR" sz="2300" dirty="0" smtClean="0">
              <a:solidFill>
                <a:schemeClr val="tx1"/>
              </a:solidFill>
            </a:endParaRPr>
          </a:p>
          <a:p>
            <a:pPr marL="514350" lvl="0" indent="-514350" algn="l">
              <a:buFont typeface="+mj-lt"/>
              <a:buAutoNum type="arabicPeriod"/>
            </a:pPr>
            <a:r>
              <a:rPr lang="el-GR" sz="2300" dirty="0" smtClean="0">
                <a:solidFill>
                  <a:schemeClr val="tx1"/>
                </a:solidFill>
              </a:rPr>
              <a:t>Για το χωριό </a:t>
            </a:r>
            <a:r>
              <a:rPr lang="el-GR" sz="2300" dirty="0" err="1" smtClean="0">
                <a:solidFill>
                  <a:schemeClr val="tx1"/>
                </a:solidFill>
              </a:rPr>
              <a:t>Τουμπίτσι</a:t>
            </a:r>
            <a:r>
              <a:rPr lang="el-GR" sz="2300" dirty="0" smtClean="0">
                <a:solidFill>
                  <a:schemeClr val="tx1"/>
                </a:solidFill>
              </a:rPr>
              <a:t> αποτελεί το μοναδικό σωζόμενο έργο ηλικίας άνω των εκατό ετών.</a:t>
            </a:r>
          </a:p>
          <a:p>
            <a:pPr marL="514350" lvl="0" indent="-514350" algn="l">
              <a:buFont typeface="+mj-lt"/>
              <a:buAutoNum type="arabicPeriod"/>
            </a:pPr>
            <a:r>
              <a:rPr lang="el-GR" sz="2300" dirty="0" smtClean="0">
                <a:solidFill>
                  <a:schemeClr val="tx1"/>
                </a:solidFill>
              </a:rPr>
              <a:t>Αποτελεί για τους κατοίκους της περιοχής τόπο συγκέντρωσης και έλξης στους χώρους γύρω από αυτό.</a:t>
            </a:r>
          </a:p>
          <a:p>
            <a:pPr marL="514350" lvl="0" indent="-514350" algn="l">
              <a:buFont typeface="+mj-lt"/>
              <a:buAutoNum type="arabicPeriod"/>
            </a:pPr>
            <a:r>
              <a:rPr lang="el-GR" sz="2300" dirty="0" smtClean="0">
                <a:solidFill>
                  <a:schemeClr val="tx1"/>
                </a:solidFill>
              </a:rPr>
              <a:t>Πολλοί επισκέπτες, Έλληνες και αλλοδαποί σταματούν στην περιοχή και το φωτογραφίζουν.</a:t>
            </a:r>
          </a:p>
          <a:p>
            <a:pPr marL="514350" lvl="0" indent="-514350" algn="l">
              <a:buFont typeface="+mj-lt"/>
              <a:buAutoNum type="arabicPeriod"/>
            </a:pPr>
            <a:r>
              <a:rPr lang="el-GR" sz="2300" dirty="0" smtClean="0">
                <a:solidFill>
                  <a:schemeClr val="tx1"/>
                </a:solidFill>
              </a:rPr>
              <a:t>Αποτελεί μέσον προβολής της περιοχής.</a:t>
            </a:r>
          </a:p>
          <a:p>
            <a:pPr marL="514350" indent="-514350" algn="l">
              <a:buFont typeface="+mj-lt"/>
              <a:buAutoNum type="arabicPeriod"/>
            </a:pPr>
            <a:r>
              <a:rPr lang="el-GR" sz="2300" dirty="0" smtClean="0">
                <a:solidFill>
                  <a:schemeClr val="tx1"/>
                </a:solidFill>
              </a:rPr>
              <a:t>Αποτελεί μέρος της αλυσίδας γεφυριών των περιοχών Σούφρα, </a:t>
            </a:r>
            <a:r>
              <a:rPr lang="el-GR" sz="2300" dirty="0" err="1" smtClean="0">
                <a:solidFill>
                  <a:schemeClr val="tx1"/>
                </a:solidFill>
              </a:rPr>
              <a:t>Κέτανη</a:t>
            </a:r>
            <a:r>
              <a:rPr lang="el-GR" sz="2300" dirty="0" smtClean="0">
                <a:solidFill>
                  <a:schemeClr val="tx1"/>
                </a:solidFill>
              </a:rPr>
              <a:t>, Παναγία </a:t>
            </a:r>
            <a:r>
              <a:rPr lang="el-GR" sz="2300" dirty="0" err="1" smtClean="0">
                <a:solidFill>
                  <a:schemeClr val="tx1"/>
                </a:solidFill>
              </a:rPr>
              <a:t>Μούσγας</a:t>
            </a:r>
            <a:r>
              <a:rPr lang="el-GR" sz="2300" dirty="0" smtClean="0">
                <a:solidFill>
                  <a:schemeClr val="tx1"/>
                </a:solidFill>
              </a:rPr>
              <a:t>, </a:t>
            </a:r>
            <a:r>
              <a:rPr lang="el-GR" sz="2300" dirty="0" err="1" smtClean="0">
                <a:solidFill>
                  <a:schemeClr val="tx1"/>
                </a:solidFill>
              </a:rPr>
              <a:t>Αρατσιάμι</a:t>
            </a:r>
            <a:r>
              <a:rPr lang="el-GR" sz="2300" dirty="0" smtClean="0">
                <a:solidFill>
                  <a:schemeClr val="tx1"/>
                </a:solidFill>
              </a:rPr>
              <a:t>, Κήπος, </a:t>
            </a:r>
            <a:r>
              <a:rPr lang="el-GR" sz="2300" dirty="0" err="1" smtClean="0">
                <a:solidFill>
                  <a:schemeClr val="tx1"/>
                </a:solidFill>
              </a:rPr>
              <a:t>Τουμπίτσι</a:t>
            </a:r>
            <a:r>
              <a:rPr lang="el-GR" sz="2300" dirty="0" smtClean="0">
                <a:solidFill>
                  <a:schemeClr val="tx1"/>
                </a:solidFill>
              </a:rPr>
              <a:t>, </a:t>
            </a:r>
            <a:r>
              <a:rPr lang="el-GR" sz="2300" dirty="0" err="1" smtClean="0">
                <a:solidFill>
                  <a:schemeClr val="tx1"/>
                </a:solidFill>
              </a:rPr>
              <a:t>Μπερτσιά</a:t>
            </a:r>
            <a:r>
              <a:rPr lang="el-GR" sz="2300" dirty="0" smtClean="0">
                <a:solidFill>
                  <a:schemeClr val="tx1"/>
                </a:solidFill>
              </a:rPr>
              <a:t>, Παλαιό Γεφύρι στο εργοστάσιο του Λάδωνα  τα οποία αναπτύσσονται σε μήκος δρόμου περίπου τριών (3) </a:t>
            </a:r>
            <a:r>
              <a:rPr lang="en-US" sz="2300" dirty="0" smtClean="0">
                <a:solidFill>
                  <a:schemeClr val="tx1"/>
                </a:solidFill>
              </a:rPr>
              <a:t>Km</a:t>
            </a:r>
            <a:r>
              <a:rPr lang="el-GR" sz="2300" dirty="0" smtClean="0">
                <a:solidFill>
                  <a:schemeClr val="tx1"/>
                </a:solidFill>
              </a:rPr>
              <a:t>, όλα ίδιας εποχής. Τα γεφύρια αυτά αποτελούν χαρακτηριστικό πολιτισμικό στοιχείο του τόπου και καταδεικνύουν την ιδιαιτερότητά του.</a:t>
            </a:r>
            <a:endParaRPr lang="en-US" sz="2300" dirty="0" smtClean="0">
              <a:solidFill>
                <a:schemeClr val="tx1"/>
              </a:solidFill>
            </a:endParaRPr>
          </a:p>
          <a:p>
            <a:pPr marL="514350" lvl="0" indent="-514350" algn="l">
              <a:buFont typeface="+mj-lt"/>
              <a:buAutoNum type="arabicPeriod"/>
            </a:pPr>
            <a:r>
              <a:rPr lang="el-GR" sz="2300" dirty="0" smtClean="0">
                <a:solidFill>
                  <a:schemeClr val="tx1"/>
                </a:solidFill>
              </a:rPr>
              <a:t>Στο γεφύρι του </a:t>
            </a:r>
            <a:r>
              <a:rPr lang="el-GR" sz="2300" dirty="0" err="1" smtClean="0">
                <a:solidFill>
                  <a:schemeClr val="tx1"/>
                </a:solidFill>
              </a:rPr>
              <a:t>Τουμπιτσίου</a:t>
            </a:r>
            <a:r>
              <a:rPr lang="el-GR" sz="2300" dirty="0" smtClean="0">
                <a:solidFill>
                  <a:schemeClr val="tx1"/>
                </a:solidFill>
              </a:rPr>
              <a:t> έχουν εργασθεί εργάτες, τεχνίτες, αρχιτεχνίτες και εργοδηγοί, κάτοικοι των χωριών της γύρω περιοχής και ως εκ τούτου για τις νεώτερες γενιές το γεφύρι έχει ιδιαίτερη συναισθηματική αξία.</a:t>
            </a:r>
            <a:endParaRPr lang="en-US" sz="2300" dirty="0" smtClean="0">
              <a:solidFill>
                <a:schemeClr val="tx1"/>
              </a:solidFill>
            </a:endParaRPr>
          </a:p>
          <a:p>
            <a:pPr marL="514350" indent="-514350" algn="l">
              <a:buFont typeface="+mj-lt"/>
              <a:buAutoNum type="arabicPeriod"/>
            </a:pPr>
            <a:endParaRPr lang="el-GR" dirty="0">
              <a:solidFill>
                <a:schemeClr val="tx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Υπότιτλος"/>
          <p:cNvSpPr>
            <a:spLocks noGrp="1"/>
          </p:cNvSpPr>
          <p:nvPr>
            <p:ph type="subTitle" idx="1"/>
          </p:nvPr>
        </p:nvSpPr>
        <p:spPr>
          <a:xfrm>
            <a:off x="0" y="0"/>
            <a:ext cx="9144000" cy="6858000"/>
          </a:xfrm>
        </p:spPr>
        <p:txBody>
          <a:bodyPr>
            <a:normAutofit lnSpcReduction="10000"/>
          </a:bodyPr>
          <a:lstStyle/>
          <a:p>
            <a:pPr lvl="0" algn="l"/>
            <a:endParaRPr lang="en-US" sz="1800" dirty="0" smtClean="0">
              <a:solidFill>
                <a:schemeClr val="tx1"/>
              </a:solidFill>
            </a:endParaRPr>
          </a:p>
          <a:p>
            <a:pPr lvl="0" algn="l"/>
            <a:r>
              <a:rPr lang="en-US" sz="1800" dirty="0" smtClean="0">
                <a:solidFill>
                  <a:schemeClr val="tx1"/>
                </a:solidFill>
              </a:rPr>
              <a:t>7.    </a:t>
            </a:r>
            <a:r>
              <a:rPr lang="el-GR" sz="1800" dirty="0" smtClean="0">
                <a:solidFill>
                  <a:schemeClr val="tx1"/>
                </a:solidFill>
              </a:rPr>
              <a:t>Στην συνείδηση των κατοίκων της περιοχής έχει καταταγεί σαν ιστορικό έργο ιδιαίτερης</a:t>
            </a:r>
            <a:r>
              <a:rPr lang="en-US" sz="1800" dirty="0" smtClean="0">
                <a:solidFill>
                  <a:schemeClr val="tx1"/>
                </a:solidFill>
              </a:rPr>
              <a:t/>
            </a:r>
            <a:br>
              <a:rPr lang="en-US" sz="1800" dirty="0" smtClean="0">
                <a:solidFill>
                  <a:schemeClr val="tx1"/>
                </a:solidFill>
              </a:rPr>
            </a:br>
            <a:r>
              <a:rPr lang="en-US" sz="1800" dirty="0" smtClean="0">
                <a:solidFill>
                  <a:schemeClr val="tx1"/>
                </a:solidFill>
              </a:rPr>
              <a:t>        </a:t>
            </a:r>
            <a:r>
              <a:rPr lang="el-GR" sz="1800" dirty="0" smtClean="0">
                <a:solidFill>
                  <a:schemeClr val="tx1"/>
                </a:solidFill>
              </a:rPr>
              <a:t>πολιτισμικής βαρύτητας το οποίο κληρονομήθηκε από τις προηγούμενες γενεές. </a:t>
            </a:r>
          </a:p>
          <a:p>
            <a:pPr lvl="0" algn="l"/>
            <a:r>
              <a:rPr lang="en-US" sz="1800" dirty="0" smtClean="0">
                <a:solidFill>
                  <a:schemeClr val="tx1"/>
                </a:solidFill>
              </a:rPr>
              <a:t>8.    </a:t>
            </a:r>
            <a:r>
              <a:rPr lang="el-GR" sz="1800" dirty="0" smtClean="0">
                <a:solidFill>
                  <a:schemeClr val="tx1"/>
                </a:solidFill>
              </a:rPr>
              <a:t>Ο τρόπος κατασκευής των τόξων του γεφυριού, η θεμελίωση του μέσα στο ποτάμι, τα</a:t>
            </a:r>
            <a:r>
              <a:rPr lang="en-US" sz="1800" dirty="0" smtClean="0">
                <a:solidFill>
                  <a:schemeClr val="tx1"/>
                </a:solidFill>
              </a:rPr>
              <a:t/>
            </a:r>
            <a:br>
              <a:rPr lang="en-US" sz="1800" dirty="0" smtClean="0">
                <a:solidFill>
                  <a:schemeClr val="tx1"/>
                </a:solidFill>
              </a:rPr>
            </a:br>
            <a:r>
              <a:rPr lang="en-US" sz="1800" dirty="0" smtClean="0">
                <a:solidFill>
                  <a:schemeClr val="tx1"/>
                </a:solidFill>
              </a:rPr>
              <a:t>        </a:t>
            </a:r>
            <a:r>
              <a:rPr lang="el-GR" sz="1800" dirty="0" smtClean="0">
                <a:solidFill>
                  <a:schemeClr val="tx1"/>
                </a:solidFill>
              </a:rPr>
              <a:t>προστατευτικά του στηθαία, η </a:t>
            </a:r>
            <a:r>
              <a:rPr lang="el-GR" sz="1800" dirty="0" err="1" smtClean="0">
                <a:solidFill>
                  <a:schemeClr val="tx1"/>
                </a:solidFill>
              </a:rPr>
              <a:t>στατικότητά</a:t>
            </a:r>
            <a:r>
              <a:rPr lang="el-GR" sz="1800" dirty="0" smtClean="0">
                <a:solidFill>
                  <a:schemeClr val="tx1"/>
                </a:solidFill>
              </a:rPr>
              <a:t>  του καθώς και η αρχιτεκτονική του μορφή</a:t>
            </a:r>
            <a:r>
              <a:rPr lang="en-US" sz="1800" dirty="0" smtClean="0">
                <a:solidFill>
                  <a:schemeClr val="tx1"/>
                </a:solidFill>
              </a:rPr>
              <a:t/>
            </a:r>
            <a:br>
              <a:rPr lang="en-US" sz="1800" dirty="0" smtClean="0">
                <a:solidFill>
                  <a:schemeClr val="tx1"/>
                </a:solidFill>
              </a:rPr>
            </a:br>
            <a:r>
              <a:rPr lang="en-US" sz="1800" dirty="0" smtClean="0">
                <a:solidFill>
                  <a:schemeClr val="tx1"/>
                </a:solidFill>
              </a:rPr>
              <a:t>        </a:t>
            </a:r>
            <a:r>
              <a:rPr lang="el-GR" sz="1800" dirty="0" smtClean="0">
                <a:solidFill>
                  <a:schemeClr val="tx1"/>
                </a:solidFill>
              </a:rPr>
              <a:t>είναι μοναδικά ώστε να είναι δικαιολογημένο το αίτημα να χαρακτηρισθεί αυτό ως</a:t>
            </a:r>
            <a:r>
              <a:rPr lang="en-US" sz="1800" dirty="0" smtClean="0">
                <a:solidFill>
                  <a:schemeClr val="tx1"/>
                </a:solidFill>
              </a:rPr>
              <a:t/>
            </a:r>
            <a:br>
              <a:rPr lang="en-US" sz="1800" dirty="0" smtClean="0">
                <a:solidFill>
                  <a:schemeClr val="tx1"/>
                </a:solidFill>
              </a:rPr>
            </a:br>
            <a:r>
              <a:rPr lang="en-US" sz="1800" dirty="0" smtClean="0">
                <a:solidFill>
                  <a:schemeClr val="tx1"/>
                </a:solidFill>
              </a:rPr>
              <a:t>        </a:t>
            </a:r>
            <a:r>
              <a:rPr lang="el-GR" sz="1800" dirty="0" smtClean="0">
                <a:solidFill>
                  <a:schemeClr val="tx1"/>
                </a:solidFill>
              </a:rPr>
              <a:t>«ΙΣΤΟΡΙΚΟ ΔΙΑΤΗΡΗΤΕΟ ΜΝΗΜΕΙΟ».</a:t>
            </a:r>
          </a:p>
          <a:p>
            <a:pPr lvl="0" algn="l"/>
            <a:r>
              <a:rPr lang="en-US" sz="1800" dirty="0" smtClean="0">
                <a:solidFill>
                  <a:schemeClr val="tx1"/>
                </a:solidFill>
              </a:rPr>
              <a:t>9.    </a:t>
            </a:r>
            <a:r>
              <a:rPr lang="el-GR" sz="1800" dirty="0" smtClean="0">
                <a:solidFill>
                  <a:schemeClr val="tx1"/>
                </a:solidFill>
              </a:rPr>
              <a:t>Οι κάτοικοι του χωριού </a:t>
            </a:r>
            <a:r>
              <a:rPr lang="el-GR" sz="1800" dirty="0" err="1" smtClean="0">
                <a:solidFill>
                  <a:schemeClr val="tx1"/>
                </a:solidFill>
              </a:rPr>
              <a:t>Τουμπίτσι</a:t>
            </a:r>
            <a:r>
              <a:rPr lang="el-GR" sz="1800" dirty="0" smtClean="0">
                <a:solidFill>
                  <a:schemeClr val="tx1"/>
                </a:solidFill>
              </a:rPr>
              <a:t> επανειλημμένα έχουν αντιδράσει στις περιπτώσεις </a:t>
            </a:r>
            <a:r>
              <a:rPr lang="en-US" sz="1800" dirty="0" smtClean="0">
                <a:solidFill>
                  <a:schemeClr val="tx1"/>
                </a:solidFill>
              </a:rPr>
              <a:t> </a:t>
            </a:r>
            <a:br>
              <a:rPr lang="en-US" sz="1800" dirty="0" smtClean="0">
                <a:solidFill>
                  <a:schemeClr val="tx1"/>
                </a:solidFill>
              </a:rPr>
            </a:br>
            <a:r>
              <a:rPr lang="en-US" sz="1800" dirty="0" smtClean="0">
                <a:solidFill>
                  <a:schemeClr val="tx1"/>
                </a:solidFill>
              </a:rPr>
              <a:t>       </a:t>
            </a:r>
            <a:r>
              <a:rPr lang="el-GR" sz="1800" dirty="0" smtClean="0">
                <a:solidFill>
                  <a:schemeClr val="tx1"/>
                </a:solidFill>
              </a:rPr>
              <a:t>παρεμβάσεων που θα οδηγούσαν στην αλλαγή της εικόνας του. Αυτό έγινε σε περιπτώσεις </a:t>
            </a:r>
            <a:r>
              <a:rPr lang="en-US" sz="1800" dirty="0" smtClean="0">
                <a:solidFill>
                  <a:schemeClr val="tx1"/>
                </a:solidFill>
              </a:rPr>
              <a:t> </a:t>
            </a:r>
            <a:br>
              <a:rPr lang="en-US" sz="1800" dirty="0" smtClean="0">
                <a:solidFill>
                  <a:schemeClr val="tx1"/>
                </a:solidFill>
              </a:rPr>
            </a:br>
            <a:r>
              <a:rPr lang="en-US" sz="1800" dirty="0" smtClean="0">
                <a:solidFill>
                  <a:schemeClr val="tx1"/>
                </a:solidFill>
              </a:rPr>
              <a:t>       </a:t>
            </a:r>
            <a:r>
              <a:rPr lang="el-GR" sz="1800" dirty="0" smtClean="0">
                <a:solidFill>
                  <a:schemeClr val="tx1"/>
                </a:solidFill>
              </a:rPr>
              <a:t>που είχε καταστραφεί μέρος του στηθαίου του και όταν </a:t>
            </a:r>
            <a:r>
              <a:rPr lang="el-GR" sz="1800" dirty="0" err="1" smtClean="0">
                <a:solidFill>
                  <a:schemeClr val="tx1"/>
                </a:solidFill>
              </a:rPr>
              <a:t>επεχειρήθη</a:t>
            </a:r>
            <a:r>
              <a:rPr lang="el-GR" sz="1800" dirty="0" smtClean="0">
                <a:solidFill>
                  <a:schemeClr val="tx1"/>
                </a:solidFill>
              </a:rPr>
              <a:t> από εργολάβους να</a:t>
            </a:r>
            <a:r>
              <a:rPr lang="en-US" sz="1800" dirty="0" smtClean="0">
                <a:solidFill>
                  <a:schemeClr val="tx1"/>
                </a:solidFill>
              </a:rPr>
              <a:t/>
            </a:r>
            <a:br>
              <a:rPr lang="en-US" sz="1800" dirty="0" smtClean="0">
                <a:solidFill>
                  <a:schemeClr val="tx1"/>
                </a:solidFill>
              </a:rPr>
            </a:br>
            <a:r>
              <a:rPr lang="en-US" sz="1800" dirty="0" smtClean="0">
                <a:solidFill>
                  <a:schemeClr val="tx1"/>
                </a:solidFill>
              </a:rPr>
              <a:t>       </a:t>
            </a:r>
            <a:r>
              <a:rPr lang="el-GR" sz="1800" dirty="0" smtClean="0">
                <a:solidFill>
                  <a:schemeClr val="tx1"/>
                </a:solidFill>
              </a:rPr>
              <a:t>στερεωθεί </a:t>
            </a:r>
            <a:r>
              <a:rPr lang="el-GR" sz="1800" dirty="0" err="1" smtClean="0">
                <a:solidFill>
                  <a:schemeClr val="tx1"/>
                </a:solidFill>
              </a:rPr>
              <a:t>χαλυβδοσωλήνας</a:t>
            </a:r>
            <a:r>
              <a:rPr lang="el-GR" sz="1800" dirty="0" smtClean="0">
                <a:solidFill>
                  <a:schemeClr val="tx1"/>
                </a:solidFill>
              </a:rPr>
              <a:t> πάνω και κατά μήκος της δομής του. Η τοποθέτηση αυτή </a:t>
            </a:r>
            <a:r>
              <a:rPr lang="en-US" sz="1800" dirty="0" smtClean="0">
                <a:solidFill>
                  <a:schemeClr val="tx1"/>
                </a:solidFill>
              </a:rPr>
              <a:t/>
            </a:r>
            <a:br>
              <a:rPr lang="en-US" sz="1800" dirty="0" smtClean="0">
                <a:solidFill>
                  <a:schemeClr val="tx1"/>
                </a:solidFill>
              </a:rPr>
            </a:br>
            <a:r>
              <a:rPr lang="en-US" sz="1800" dirty="0" smtClean="0">
                <a:solidFill>
                  <a:schemeClr val="tx1"/>
                </a:solidFill>
              </a:rPr>
              <a:t>       </a:t>
            </a:r>
            <a:r>
              <a:rPr lang="el-GR" sz="1800" dirty="0" smtClean="0">
                <a:solidFill>
                  <a:schemeClr val="tx1"/>
                </a:solidFill>
              </a:rPr>
              <a:t>τελικώς δεν απεφεύχθη, υλοποιήθηκε τον Αύγουστο του 2016 (Επισυναπτόμενο </a:t>
            </a:r>
            <a:r>
              <a:rPr lang="en-US" sz="1800" dirty="0" smtClean="0">
                <a:solidFill>
                  <a:schemeClr val="tx1"/>
                </a:solidFill>
              </a:rPr>
              <a:t>A</a:t>
            </a:r>
            <a:r>
              <a:rPr lang="el-GR" sz="1800" dirty="0" smtClean="0">
                <a:solidFill>
                  <a:schemeClr val="tx1"/>
                </a:solidFill>
              </a:rPr>
              <a:t>). </a:t>
            </a:r>
            <a:endParaRPr lang="en-US" sz="1800" dirty="0" smtClean="0">
              <a:solidFill>
                <a:schemeClr val="tx1"/>
              </a:solidFill>
            </a:endParaRPr>
          </a:p>
          <a:p>
            <a:pPr algn="l"/>
            <a:r>
              <a:rPr lang="en-US" sz="1800" dirty="0" smtClean="0">
                <a:solidFill>
                  <a:schemeClr val="tx1"/>
                </a:solidFill>
              </a:rPr>
              <a:t/>
            </a:r>
            <a:br>
              <a:rPr lang="en-US" sz="1800" dirty="0" smtClean="0">
                <a:solidFill>
                  <a:schemeClr val="tx1"/>
                </a:solidFill>
              </a:rPr>
            </a:br>
            <a:r>
              <a:rPr lang="el-GR" sz="1800" dirty="0" smtClean="0">
                <a:solidFill>
                  <a:schemeClr val="tx1"/>
                </a:solidFill>
              </a:rPr>
              <a:t>Για όλους τους παραπάνω λόγους αλλά και επειδή το γεφύρι κινδυνεύει από τις ανθρώπινες παρεμβάσεις, για λόγους διάσωσης και προστασίας αυτού, με την παρούσα αιτούμαι  την έναρξη των διαδικασιών για τον χαρακτηρισμό του παλαιού γεφυριού στο χωριό </a:t>
            </a:r>
            <a:r>
              <a:rPr lang="el-GR" sz="1800" dirty="0" err="1" smtClean="0">
                <a:solidFill>
                  <a:schemeClr val="tx1"/>
                </a:solidFill>
              </a:rPr>
              <a:t>Τουμπίτσι</a:t>
            </a:r>
            <a:r>
              <a:rPr lang="el-GR" sz="1800" dirty="0" smtClean="0">
                <a:solidFill>
                  <a:schemeClr val="tx1"/>
                </a:solidFill>
              </a:rPr>
              <a:t> του Δήμου Γορτυνίας του νομού Αρκαδίας ως ιστορικού διατηρητέου μνημείου. Για περισσότερο υλικό τεκμηρίωσης είμαι στην διάθεση σας.</a:t>
            </a:r>
          </a:p>
          <a:p>
            <a:pPr algn="l"/>
            <a:r>
              <a:rPr lang="el-GR" sz="1900" b="1" dirty="0" smtClean="0">
                <a:solidFill>
                  <a:schemeClr val="tx1"/>
                </a:solidFill>
              </a:rPr>
              <a:t>Επισυνάπτονται:</a:t>
            </a:r>
            <a:endParaRPr lang="el-GR" sz="1900" dirty="0" smtClean="0">
              <a:solidFill>
                <a:schemeClr val="tx1"/>
              </a:solidFill>
            </a:endParaRPr>
          </a:p>
          <a:p>
            <a:pPr marL="457200" lvl="0" indent="-457200" algn="l">
              <a:buFont typeface="+mj-lt"/>
              <a:buAutoNum type="arabicPeriod"/>
            </a:pPr>
            <a:r>
              <a:rPr lang="el-GR" sz="1900" dirty="0" smtClean="0">
                <a:solidFill>
                  <a:schemeClr val="tx1"/>
                </a:solidFill>
              </a:rPr>
              <a:t>Σελίδες από το βιβλίο οι </a:t>
            </a:r>
            <a:r>
              <a:rPr lang="el-GR" sz="1900" dirty="0" err="1" smtClean="0">
                <a:solidFill>
                  <a:schemeClr val="tx1"/>
                </a:solidFill>
              </a:rPr>
              <a:t>Δοξιώτες</a:t>
            </a:r>
            <a:r>
              <a:rPr lang="el-GR" sz="1900" dirty="0" smtClean="0">
                <a:solidFill>
                  <a:schemeClr val="tx1"/>
                </a:solidFill>
              </a:rPr>
              <a:t> Αρκάδες στις οποίες φαίνεται το </a:t>
            </a:r>
            <a:br>
              <a:rPr lang="el-GR" sz="1900" dirty="0" smtClean="0">
                <a:solidFill>
                  <a:schemeClr val="tx1"/>
                </a:solidFill>
              </a:rPr>
            </a:br>
            <a:r>
              <a:rPr lang="el-GR" sz="1900" dirty="0" smtClean="0">
                <a:solidFill>
                  <a:schemeClr val="tx1"/>
                </a:solidFill>
              </a:rPr>
              <a:t>γεφύρι (Επισυναπτόμενο Β).</a:t>
            </a:r>
          </a:p>
          <a:p>
            <a:pPr marL="457200" lvl="0" indent="-457200" algn="l">
              <a:buFont typeface="+mj-lt"/>
              <a:buAutoNum type="arabicPeriod"/>
            </a:pPr>
            <a:r>
              <a:rPr lang="el-GR" sz="1900" dirty="0" smtClean="0">
                <a:solidFill>
                  <a:schemeClr val="tx1"/>
                </a:solidFill>
              </a:rPr>
              <a:t>Φωτογραφίες του γεφυριού (σύνολο </a:t>
            </a:r>
            <a:r>
              <a:rPr lang="en-US" sz="1900" dirty="0" smtClean="0">
                <a:solidFill>
                  <a:schemeClr val="tx1"/>
                </a:solidFill>
              </a:rPr>
              <a:t>14</a:t>
            </a:r>
            <a:r>
              <a:rPr lang="el-GR" sz="1900" dirty="0" smtClean="0">
                <a:solidFill>
                  <a:schemeClr val="tx1"/>
                </a:solidFill>
              </a:rPr>
              <a:t>).</a:t>
            </a:r>
          </a:p>
          <a:p>
            <a:pPr marL="457200" indent="-457200" algn="l">
              <a:buFont typeface="+mj-lt"/>
              <a:buAutoNum type="arabicPeriod"/>
            </a:pPr>
            <a:r>
              <a:rPr lang="el-GR" sz="1900" dirty="0" smtClean="0">
                <a:solidFill>
                  <a:schemeClr val="tx1"/>
                </a:solidFill>
              </a:rPr>
              <a:t>Φωτογραφία με τον χαλύβδινο σωλήνα τοποθετημένο κατά μήκος </a:t>
            </a:r>
            <a:br>
              <a:rPr lang="el-GR" sz="1900" dirty="0" smtClean="0">
                <a:solidFill>
                  <a:schemeClr val="tx1"/>
                </a:solidFill>
              </a:rPr>
            </a:br>
            <a:r>
              <a:rPr lang="el-GR" sz="1900" dirty="0" smtClean="0">
                <a:solidFill>
                  <a:schemeClr val="tx1"/>
                </a:solidFill>
              </a:rPr>
              <a:t>του (Επισυναπτόμενο </a:t>
            </a:r>
            <a:r>
              <a:rPr lang="en-US" sz="1900" dirty="0" smtClean="0">
                <a:solidFill>
                  <a:schemeClr val="tx1"/>
                </a:solidFill>
              </a:rPr>
              <a:t>A</a:t>
            </a:r>
            <a:r>
              <a:rPr lang="el-GR" sz="1900" dirty="0" smtClean="0">
                <a:solidFill>
                  <a:schemeClr val="tx1"/>
                </a:solidFill>
              </a:rPr>
              <a:t>).</a:t>
            </a:r>
          </a:p>
          <a:p>
            <a:endParaRPr lang="el-G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1.JPG"/>
          <p:cNvPicPr>
            <a:picLocks noGrp="1" noChangeAspect="1"/>
          </p:cNvPicPr>
          <p:nvPr>
            <p:ph idx="1"/>
          </p:nvPr>
        </p:nvPicPr>
        <p:blipFill>
          <a:blip r:embed="rId2"/>
          <a:stretch>
            <a:fillRect/>
          </a:stretch>
        </p:blipFill>
        <p:spPr>
          <a:xfrm>
            <a:off x="0" y="0"/>
            <a:ext cx="9144000" cy="6858000"/>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 Θέση περιεχομένου" descr="2.JPG"/>
          <p:cNvPicPr>
            <a:picLocks noGrp="1" noChangeAspect="1"/>
          </p:cNvPicPr>
          <p:nvPr>
            <p:ph idx="1"/>
          </p:nvPr>
        </p:nvPicPr>
        <p:blipFill>
          <a:blip r:embed="rId2"/>
          <a:stretch>
            <a:fillRect/>
          </a:stretch>
        </p:blipFill>
        <p:spPr>
          <a:xfrm>
            <a:off x="0" y="3482579"/>
            <a:ext cx="4500562" cy="3375421"/>
          </a:xfrm>
        </p:spPr>
      </p:pic>
      <p:pic>
        <p:nvPicPr>
          <p:cNvPr id="7" name="6 - Εικόνα" descr="3.JPG"/>
          <p:cNvPicPr>
            <a:picLocks noChangeAspect="1"/>
          </p:cNvPicPr>
          <p:nvPr/>
        </p:nvPicPr>
        <p:blipFill>
          <a:blip r:embed="rId3"/>
          <a:stretch>
            <a:fillRect/>
          </a:stretch>
        </p:blipFill>
        <p:spPr>
          <a:xfrm>
            <a:off x="4500562" y="3429000"/>
            <a:ext cx="4643438" cy="3429000"/>
          </a:xfrm>
          <a:prstGeom prst="rect">
            <a:avLst/>
          </a:prstGeom>
        </p:spPr>
      </p:pic>
      <p:pic>
        <p:nvPicPr>
          <p:cNvPr id="8" name="7 - Εικόνα" descr="4.JPG"/>
          <p:cNvPicPr>
            <a:picLocks noChangeAspect="1"/>
          </p:cNvPicPr>
          <p:nvPr/>
        </p:nvPicPr>
        <p:blipFill>
          <a:blip r:embed="rId4"/>
          <a:stretch>
            <a:fillRect/>
          </a:stretch>
        </p:blipFill>
        <p:spPr>
          <a:xfrm>
            <a:off x="2214546" y="0"/>
            <a:ext cx="5072066" cy="34290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6.JP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7.JPG"/>
          <p:cNvPicPr>
            <a:picLocks noGrp="1" noChangeAspect="1"/>
          </p:cNvPicPr>
          <p:nvPr>
            <p:ph idx="1"/>
          </p:nvPr>
        </p:nvPicPr>
        <p:blipFill>
          <a:blip r:embed="rId2" cstate="print"/>
          <a:stretch>
            <a:fillRect/>
          </a:stretch>
        </p:blipFill>
        <p:spPr>
          <a:xfrm>
            <a:off x="1" y="0"/>
            <a:ext cx="9144000" cy="6858000"/>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ΓΕΓΥΡΙ ΤΟΥ ΛΑΔΩΝΑ ΑΕΡΟΦΩΤΟΓΡΑΦΙΑ.jpg"/>
          <p:cNvPicPr>
            <a:picLocks noGrp="1" noChangeAspect="1"/>
          </p:cNvPicPr>
          <p:nvPr>
            <p:ph idx="1"/>
          </p:nvPr>
        </p:nvPicPr>
        <p:blipFill>
          <a:blip r:embed="rId2"/>
          <a:stretch>
            <a:fillRect/>
          </a:stretch>
        </p:blipFill>
        <p:spPr>
          <a:xfrm>
            <a:off x="0" y="-19481"/>
            <a:ext cx="9144000" cy="6877481"/>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Επισυναπτόμενο Α.JPG"/>
          <p:cNvPicPr>
            <a:picLocks noGrp="1" noChangeAspect="1"/>
          </p:cNvPicPr>
          <p:nvPr>
            <p:ph idx="1"/>
          </p:nvPr>
        </p:nvPicPr>
        <p:blipFill>
          <a:blip r:embed="rId2" cstate="print"/>
          <a:stretch>
            <a:fillRect/>
          </a:stretch>
        </p:blipFill>
        <p:spPr>
          <a:xfrm>
            <a:off x="0" y="-214338"/>
            <a:ext cx="9144000" cy="3214710"/>
          </a:xfrm>
        </p:spPr>
      </p:pic>
      <p:sp>
        <p:nvSpPr>
          <p:cNvPr id="5" name="4 - TextBox"/>
          <p:cNvSpPr txBox="1"/>
          <p:nvPr/>
        </p:nvSpPr>
        <p:spPr>
          <a:xfrm>
            <a:off x="214282" y="4286256"/>
            <a:ext cx="714380" cy="584775"/>
          </a:xfrm>
          <a:prstGeom prst="rect">
            <a:avLst/>
          </a:prstGeom>
          <a:noFill/>
        </p:spPr>
        <p:txBody>
          <a:bodyPr wrap="square" rtlCol="0">
            <a:spAutoFit/>
          </a:bodyPr>
          <a:lstStyle/>
          <a:p>
            <a:r>
              <a:rPr lang="el-GR" sz="3200" b="1" dirty="0" smtClean="0">
                <a:solidFill>
                  <a:schemeClr val="bg1"/>
                </a:solidFill>
              </a:rPr>
              <a:t>Α</a:t>
            </a:r>
            <a:endParaRPr lang="el-GR" b="1" dirty="0">
              <a:solidFill>
                <a:schemeClr val="bg1"/>
              </a:solidFill>
            </a:endParaRPr>
          </a:p>
        </p:txBody>
      </p:sp>
      <p:pic>
        <p:nvPicPr>
          <p:cNvPr id="6" name="3 - Θέση περιεχομένου" descr="ΕΠΙΣΥΝΑΠΤΟΜΕΝΟ Β σελ. 114 βιβλίου.JPG"/>
          <p:cNvPicPr>
            <a:picLocks noChangeAspect="1"/>
          </p:cNvPicPr>
          <p:nvPr/>
        </p:nvPicPr>
        <p:blipFill>
          <a:blip r:embed="rId3"/>
          <a:stretch>
            <a:fillRect/>
          </a:stretch>
        </p:blipFill>
        <p:spPr>
          <a:xfrm>
            <a:off x="0" y="3000372"/>
            <a:ext cx="9144000" cy="3857628"/>
          </a:xfrm>
          <a:prstGeom prst="rect">
            <a:avLst/>
          </a:prstGeom>
        </p:spPr>
      </p:pic>
      <p:sp>
        <p:nvSpPr>
          <p:cNvPr id="7" name="6 - TextBox"/>
          <p:cNvSpPr txBox="1"/>
          <p:nvPr/>
        </p:nvSpPr>
        <p:spPr>
          <a:xfrm>
            <a:off x="285720" y="3857628"/>
            <a:ext cx="857256" cy="584775"/>
          </a:xfrm>
          <a:prstGeom prst="rect">
            <a:avLst/>
          </a:prstGeom>
          <a:noFill/>
        </p:spPr>
        <p:txBody>
          <a:bodyPr wrap="square" rtlCol="0">
            <a:spAutoFit/>
          </a:bodyPr>
          <a:lstStyle/>
          <a:p>
            <a:r>
              <a:rPr lang="en-US" sz="3200" b="1" dirty="0" smtClean="0"/>
              <a:t>B</a:t>
            </a:r>
            <a:endParaRPr lang="el-GR" sz="2000" b="1" dirty="0"/>
          </a:p>
        </p:txBody>
      </p:sp>
      <p:sp>
        <p:nvSpPr>
          <p:cNvPr id="8" name="7 - TextBox"/>
          <p:cNvSpPr txBox="1"/>
          <p:nvPr/>
        </p:nvSpPr>
        <p:spPr>
          <a:xfrm>
            <a:off x="214282" y="0"/>
            <a:ext cx="857256" cy="646331"/>
          </a:xfrm>
          <a:prstGeom prst="rect">
            <a:avLst/>
          </a:prstGeom>
          <a:noFill/>
        </p:spPr>
        <p:txBody>
          <a:bodyPr wrap="square" rtlCol="0">
            <a:spAutoFit/>
          </a:bodyPr>
          <a:lstStyle/>
          <a:p>
            <a:r>
              <a:rPr lang="en-US" sz="3600" b="1" dirty="0" smtClean="0">
                <a:solidFill>
                  <a:schemeClr val="bg1"/>
                </a:solidFill>
              </a:rPr>
              <a:t>A</a:t>
            </a:r>
            <a:endParaRPr lang="el-GR" b="1" dirty="0">
              <a:solidFill>
                <a:schemeClr val="bg1"/>
              </a:solidFill>
            </a:endParaRPr>
          </a:p>
        </p:txBody>
      </p:sp>
    </p:spTree>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118</TotalTime>
  <Words>55</Words>
  <Application>Microsoft Office PowerPoint</Application>
  <PresentationFormat>Προβολή στην οθόνη (4:3)</PresentationFormat>
  <Paragraphs>39</Paragraphs>
  <Slides>10</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10</vt:i4>
      </vt:variant>
    </vt:vector>
  </HeadingPairs>
  <TitlesOfParts>
    <vt:vector size="11" baseType="lpstr">
      <vt:lpstr>Θέμα του Office</vt:lpstr>
      <vt:lpstr>Διαφάνεια 1</vt:lpstr>
      <vt:lpstr>Διαφάνεια 2</vt:lpstr>
      <vt:lpstr>Διαφάνεια 3</vt:lpstr>
      <vt:lpstr>Διαφάνεια 4</vt:lpstr>
      <vt:lpstr>Διαφάνεια 5</vt:lpstr>
      <vt:lpstr>Διαφάνεια 6</vt:lpstr>
      <vt:lpstr>Διαφάνεια 7</vt:lpstr>
      <vt:lpstr>Διαφάνεια 8</vt:lpstr>
      <vt:lpstr>Διαφάνεια 9</vt:lpstr>
      <vt:lpstr>Διαφάνεια 10</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GHMJVGH</dc:title>
  <dc:creator>any</dc:creator>
  <cp:lastModifiedBy>any</cp:lastModifiedBy>
  <cp:revision>27</cp:revision>
  <dcterms:created xsi:type="dcterms:W3CDTF">2016-11-14T07:12:05Z</dcterms:created>
  <dcterms:modified xsi:type="dcterms:W3CDTF">2016-11-14T09:34:40Z</dcterms:modified>
</cp:coreProperties>
</file>